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notesMasterIdLst>
    <p:notesMasterId r:id="rId10"/>
  </p:notesMasterIdLst>
  <p:sldIdLst>
    <p:sldId id="260" r:id="rId2"/>
    <p:sldId id="264" r:id="rId3"/>
    <p:sldId id="266" r:id="rId4"/>
    <p:sldId id="267" r:id="rId5"/>
    <p:sldId id="269" r:id="rId6"/>
    <p:sldId id="268" r:id="rId7"/>
    <p:sldId id="263" r:id="rId8"/>
    <p:sldId id="265" r:id="rId9"/>
  </p:sldIdLst>
  <p:sldSz cx="9144000" cy="5143500" type="screen16x9"/>
  <p:notesSz cx="6858000" cy="9144000"/>
  <p:defaultTextStyle>
    <a:defPPr>
      <a:defRPr lang="sv-S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D7C"/>
    <a:srgbClr val="29B8CC"/>
    <a:srgbClr val="98C21D"/>
    <a:srgbClr val="2D934F"/>
    <a:srgbClr val="6E368C"/>
    <a:srgbClr val="D7007F"/>
    <a:srgbClr val="00A6E2"/>
    <a:srgbClr val="65B2E4"/>
    <a:srgbClr val="5B9BD5"/>
    <a:srgbClr val="0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89031" autoAdjust="0"/>
  </p:normalViewPr>
  <p:slideViewPr>
    <p:cSldViewPr snapToGrid="0" snapToObjects="1">
      <p:cViewPr varScale="1">
        <p:scale>
          <a:sx n="113" d="100"/>
          <a:sy n="113" d="100"/>
        </p:scale>
        <p:origin x="108" y="2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D8DC4-73F6-40AD-9FEB-24F680BBB2FC}" type="datetimeFigureOut">
              <a:rPr lang="sv-SE" smtClean="0"/>
              <a:t>2021-02-24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F054B-763F-4D21-ADAD-01DBBDE23C3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62052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0286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2DC0281-36F2-4BBE-9127-50DE6FF3BC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D33E797-B0AB-4DC4-A0AF-ACFA45890E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</p:spTree>
    <p:extLst>
      <p:ext uri="{BB962C8B-B14F-4D97-AF65-F5344CB8AC3E}">
        <p14:creationId xmlns:p14="http://schemas.microsoft.com/office/powerpoint/2010/main" val="8897453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En kolumn text och en bi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9"/>
            <a:ext cx="4206586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rubrik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4206586" cy="2692857"/>
          </a:xfrm>
          <a:prstGeom prst="rect">
            <a:avLst/>
          </a:prstGeom>
        </p:spPr>
        <p:txBody>
          <a:bodyPr/>
          <a:lstStyle>
            <a:lvl1pPr>
              <a:lnSpc>
                <a:spcPct val="110000"/>
              </a:lnSpc>
              <a:defRPr sz="2000" b="0" i="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90538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buChar char="•"/>
              <a:tabLst/>
              <a:defRPr sz="1800" b="0" i="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63588" indent="-217488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982663" indent="-177800">
              <a:lnSpc>
                <a:spcPct val="110000"/>
              </a:lnSpc>
              <a:spcBef>
                <a:spcPts val="600"/>
              </a:spcBef>
              <a:tabLst/>
              <a:defRPr sz="1600" b="0" i="0" baseline="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00150" indent="-176213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lvl="1"/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2"/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3"/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4"/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1" name="Platshållare för bild 8"/>
          <p:cNvSpPr>
            <a:spLocks noGrp="1"/>
          </p:cNvSpPr>
          <p:nvPr>
            <p:ph type="pic" sz="quarter" idx="13" hasCustomPrompt="1"/>
          </p:nvPr>
        </p:nvSpPr>
        <p:spPr>
          <a:xfrm>
            <a:off x="5364202" y="740649"/>
            <a:ext cx="2808248" cy="320337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80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sv-SE" dirty="0"/>
              <a:t>Klicka på ikonen för att lägga till en bild.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E0CFD9D-EB04-4799-B7FA-CDA5A1CE6EA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70455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7"/>
            <a:ext cx="5972948" cy="516630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A74838C-E168-47AE-B384-169197DEC04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5972948" cy="2692857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6BB7024-473A-4822-9E62-171AC10ADCBF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9857389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imm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1261EDD-65D2-4EE4-888A-32301FDAC73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2937521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yrkhul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ADC977C-80CD-4D20-92B3-2771A6BADC1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Stensham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002A2A0-A7C4-48EE-833C-07044EDDDF7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allabr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462ECC3-8A54-4FB1-B69D-6ED57A8E1EB7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rokå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CB88A6D-CAA9-4075-B5D4-AE4B9A11368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vå innehållskolum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C988B-1084-4D43-B854-785DADC6AA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2678"/>
            <a:ext cx="3414182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1F4F6AE-E656-4606-A7ED-B8738C7C935F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604425" y="1252678"/>
            <a:ext cx="3546390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5" name="Title 17">
            <a:extLst>
              <a:ext uri="{FF2B5EF4-FFF2-40B4-BE49-F238E27FC236}">
                <a16:creationId xmlns:a16="http://schemas.microsoft.com/office/drawing/2014/main" id="{ACB0A2A9-7860-43A7-A983-DCC3FEC3C1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2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CAB0F34-A439-4391-805B-578CC2F9F9E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3278397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Jämförels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F87D079-CA06-42AC-A657-9F6CD546ED4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71551" y="1252678"/>
            <a:ext cx="3452966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1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6C720DA5-7F30-4D06-841E-EAC9CFC0846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971549" y="1750616"/>
            <a:ext cx="3452967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78C9D70-9D73-4F66-B959-D47E03A644B3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684876" y="1252678"/>
            <a:ext cx="3452968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2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CC39147-D25E-418A-B116-113C1B3C7F2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684876" y="1750616"/>
            <a:ext cx="3452968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0" name="Title 17">
            <a:extLst>
              <a:ext uri="{FF2B5EF4-FFF2-40B4-BE49-F238E27FC236}">
                <a16:creationId xmlns:a16="http://schemas.microsoft.com/office/drawing/2014/main" id="{4669E440-681D-4096-BEC4-732791E6D8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2834628-F2D8-4A21-B0EB-A8D6D9722D6C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5631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passad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72EF0E0-1DA1-403B-A95C-01BD76426A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870348"/>
            <a:ext cx="5972947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45FA675-0AA6-482C-89AA-E4E8C5B7D8A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1714622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om 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71846C22-44CE-4870-8D6B-C7620DFD1F0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505024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Innehåll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C3F536-D64B-4BFC-BEF4-CC79B31C24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1BD9082-4DAF-49BC-8F62-7BCCBC7E28C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779194" y="742157"/>
            <a:ext cx="4393256" cy="334346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8D85BB55-8A0C-425A-A85F-B2238AEAFC7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8" cy="267075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 err="1"/>
              <a:t>Underrubrik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9C8B79F-F032-42C4-B31B-257CCFC3E549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052038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Bild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247967D8-9AB6-4493-8198-D2E80F8DCBB1}"/>
              </a:ext>
            </a:extLst>
          </p:cNvPr>
          <p:cNvSpPr>
            <a:spLocks noGrp="1" noChangeAspect="1"/>
          </p:cNvSpPr>
          <p:nvPr>
            <p:ph type="pic" idx="1" hasCustomPrompt="1"/>
          </p:nvPr>
        </p:nvSpPr>
        <p:spPr>
          <a:xfrm>
            <a:off x="3779195" y="742157"/>
            <a:ext cx="4393256" cy="332400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ikonen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bild</a:t>
            </a:r>
            <a:r>
              <a:rPr lang="en-US" dirty="0"/>
              <a:t>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AB7C0BE-15F7-4668-80A5-AC02F82441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C234FBC2-B46A-45E2-B9F8-38286BA4B10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9" cy="265130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/>
              <a:t>Underrubrik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385068F-3ECE-4D88-948B-15ED065E801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818519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Horisontell rubrik och vertik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65F73D1-05DE-46F7-9E43-08A30F532A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57566" y="273845"/>
            <a:ext cx="6315847" cy="479191"/>
          </a:xfrm>
          <a:prstGeom prst="rect">
            <a:avLst/>
          </a:prstGeom>
        </p:spPr>
        <p:txBody>
          <a:bodyPr/>
          <a:lstStyle>
            <a:lvl1pPr algn="r">
              <a:defRPr sz="2400" b="1" i="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8" name="Vertical Text Placeholder 2">
            <a:extLst>
              <a:ext uri="{FF2B5EF4-FFF2-40B4-BE49-F238E27FC236}">
                <a16:creationId xmlns:a16="http://schemas.microsoft.com/office/drawing/2014/main" id="{623428C2-E86A-44FC-8AC9-39E11B0DBE08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992220" y="851836"/>
            <a:ext cx="7485301" cy="3780887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77142806-D316-46CF-93B5-E15276F32A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03A7F32A-8998-4710-9E3B-6DFF4FBEF473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09082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Vertikal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2E1BDBFF-15E9-470E-A7EB-4148D3963D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A4405302-71D0-4965-8C9B-4F1B8814322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  <p:sp>
        <p:nvSpPr>
          <p:cNvPr id="9" name="Vertical Title 1">
            <a:extLst>
              <a:ext uri="{FF2B5EF4-FFF2-40B4-BE49-F238E27FC236}">
                <a16:creationId xmlns:a16="http://schemas.microsoft.com/office/drawing/2014/main" id="{E2FB44C8-4919-419E-8A8B-AEB62F98E4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52034" y="418699"/>
            <a:ext cx="726905" cy="4214024"/>
          </a:xfrm>
          <a:prstGeom prst="rect">
            <a:avLst/>
          </a:prstGeom>
        </p:spPr>
        <p:txBody>
          <a:bodyPr vert="eaVert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0" name="Vertical Text Placeholder 2">
            <a:extLst>
              <a:ext uri="{FF2B5EF4-FFF2-40B4-BE49-F238E27FC236}">
                <a16:creationId xmlns:a16="http://schemas.microsoft.com/office/drawing/2014/main" id="{CA5F55C2-EB4E-45B2-B637-12E61F6C4A42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1180288" y="418699"/>
            <a:ext cx="6289067" cy="4214024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4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npassad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455A96A-FC56-4B7F-AD44-28845D2903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E6C8C534-9EC3-40D3-B393-A4CC2AB3D8E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sp>
        <p:nvSpPr>
          <p:cNvPr id="5" name="Platshållare för bild 5">
            <a:extLst>
              <a:ext uri="{FF2B5EF4-FFF2-40B4-BE49-F238E27FC236}">
                <a16:creationId xmlns:a16="http://schemas.microsoft.com/office/drawing/2014/main" id="{9CFE1070-3FED-43DC-AB2A-8FC2B8DB74A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51435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sv-SE" dirty="0"/>
              <a:t>Klicka på Infoga… Bilder i verktygsfälten ovan för att lägga en bakgrundsbild</a:t>
            </a:r>
          </a:p>
        </p:txBody>
      </p:sp>
    </p:spTree>
    <p:extLst>
      <p:ext uri="{BB962C8B-B14F-4D97-AF65-F5344CB8AC3E}">
        <p14:creationId xmlns:p14="http://schemas.microsoft.com/office/powerpoint/2010/main" val="1635123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29D5648A-A1A7-457F-8D60-90B3F7A0A22B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075" y="4699291"/>
            <a:ext cx="1018050" cy="20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90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17" r:id="rId2"/>
    <p:sldLayoutId id="2147483705" r:id="rId3"/>
    <p:sldLayoutId id="2147483702" r:id="rId4"/>
    <p:sldLayoutId id="2147483706" r:id="rId5"/>
    <p:sldLayoutId id="2147483713" r:id="rId6"/>
    <p:sldLayoutId id="2147483714" r:id="rId7"/>
    <p:sldLayoutId id="2147483715" r:id="rId8"/>
    <p:sldLayoutId id="2147483716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1143000" y="1139921"/>
            <a:ext cx="7315200" cy="215361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1200"/>
              </a:spcBef>
              <a:spcAft>
                <a:spcPts val="3000"/>
              </a:spcAft>
            </a:pPr>
            <a:r>
              <a:rPr lang="sv-SE" dirty="0"/>
              <a:t>7 Frågor</a:t>
            </a:r>
            <a:br>
              <a:rPr lang="sv-SE" dirty="0"/>
            </a:br>
            <a:r>
              <a:rPr lang="sv-SE" sz="2700" dirty="0"/>
              <a:t>- Ett verktyg för att göra en fullständig och specifik beskrivning av ett problem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199BF045-B569-4248-AF9A-1C3A5CFFA0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8737" y="4398249"/>
            <a:ext cx="5638796" cy="209725"/>
          </a:xfrm>
        </p:spPr>
        <p:txBody>
          <a:bodyPr/>
          <a:lstStyle/>
          <a:p>
            <a:r>
              <a:rPr lang="sv-SE" dirty="0"/>
              <a:t>Ett verktyg i Region Blekinges förbättringsmetodik med inspiration från Region Skåne</a:t>
            </a:r>
          </a:p>
        </p:txBody>
      </p:sp>
    </p:spTree>
    <p:extLst>
      <p:ext uri="{BB962C8B-B14F-4D97-AF65-F5344CB8AC3E}">
        <p14:creationId xmlns:p14="http://schemas.microsoft.com/office/powerpoint/2010/main" val="2220904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Bakgrund</a:t>
            </a:r>
            <a:br>
              <a:rPr lang="sv-SE" dirty="0"/>
            </a:br>
            <a:endParaRPr lang="sv-SE" dirty="0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1A8B491F-5FCE-4A6F-8BBF-687A22DC1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49" y="1251169"/>
            <a:ext cx="7545917" cy="2692857"/>
          </a:xfrm>
        </p:spPr>
        <p:txBody>
          <a:bodyPr/>
          <a:lstStyle/>
          <a:p>
            <a:pPr marL="0" indent="0">
              <a:buNone/>
            </a:pPr>
            <a:r>
              <a:rPr lang="sv-SE" sz="1400" b="1" dirty="0"/>
              <a:t>Problemformulering, vad är det?</a:t>
            </a:r>
          </a:p>
          <a:p>
            <a:r>
              <a:rPr lang="sv-SE" sz="1400" dirty="0"/>
              <a:t>En tydlig, fullständig och specifik beskrivning av problemet</a:t>
            </a:r>
          </a:p>
          <a:p>
            <a:pPr marL="0" indent="0">
              <a:buNone/>
            </a:pPr>
            <a:r>
              <a:rPr lang="sv-SE" sz="1400" b="1" dirty="0"/>
              <a:t>Varför behöver vi göra en tydlig problemformulering?</a:t>
            </a:r>
          </a:p>
          <a:p>
            <a:r>
              <a:rPr lang="sv-SE" sz="1400" dirty="0"/>
              <a:t>För att veta att vi angriper rätt problem och att detta är angeläget</a:t>
            </a:r>
          </a:p>
          <a:p>
            <a:r>
              <a:rPr lang="sv-SE" sz="1400" dirty="0"/>
              <a:t>För att kunna angripa problemet på rätt sätt (systematiskt/metodiskt)</a:t>
            </a:r>
          </a:p>
          <a:p>
            <a:r>
              <a:rPr lang="sv-SE" sz="1400" dirty="0"/>
              <a:t>För att säkerställa att alla intressenter förstår varför vi skall driva detta förbättringsinitiativ just nu</a:t>
            </a:r>
          </a:p>
          <a:p>
            <a:pPr marL="0" indent="0">
              <a:buNone/>
            </a:pPr>
            <a:r>
              <a:rPr lang="sv-SE" sz="1400" b="1" dirty="0"/>
              <a:t>Varför 7 frågor?</a:t>
            </a:r>
          </a:p>
          <a:p>
            <a:r>
              <a:rPr lang="sv-SE" sz="1400" dirty="0"/>
              <a:t>De sju frågorna ringar in problemet och identifierar objektet, symptomen, lokalisering och intressenter</a:t>
            </a:r>
          </a:p>
          <a:p>
            <a:pPr marL="0" indent="0">
              <a:buNone/>
            </a:pPr>
            <a:endParaRPr lang="sv-SE" sz="1400" dirty="0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CE66DE0B-E3E0-461E-A7EA-34ACAB10D060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Rubrik 1"/>
          <p:cNvSpPr txBox="1">
            <a:spLocks/>
          </p:cNvSpPr>
          <p:nvPr/>
        </p:nvSpPr>
        <p:spPr>
          <a:xfrm>
            <a:off x="971550" y="593622"/>
            <a:ext cx="4206586" cy="51052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 baseline="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endParaRPr lang="sv-SE"/>
          </a:p>
        </p:txBody>
      </p:sp>
      <p:sp>
        <p:nvSpPr>
          <p:cNvPr id="7" name="Platshållare för bild 3"/>
          <p:cNvSpPr txBox="1">
            <a:spLocks/>
          </p:cNvSpPr>
          <p:nvPr/>
        </p:nvSpPr>
        <p:spPr>
          <a:xfrm>
            <a:off x="5364202" y="593623"/>
            <a:ext cx="2907698" cy="3203378"/>
          </a:xfrm>
          <a:prstGeom prst="rect">
            <a:avLst/>
          </a:prstGeom>
        </p:spPr>
      </p:sp>
    </p:spTree>
    <p:extLst>
      <p:ext uri="{BB962C8B-B14F-4D97-AF65-F5344CB8AC3E}">
        <p14:creationId xmlns:p14="http://schemas.microsoft.com/office/powerpoint/2010/main" val="298834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94A6985-7DA9-4728-80D9-4DB8EA49D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Hur går det till?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840B1B5-634A-4663-8908-356C9D7D41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49" y="1251169"/>
            <a:ext cx="6479117" cy="2692857"/>
          </a:xfrm>
        </p:spPr>
        <p:txBody>
          <a:bodyPr/>
          <a:lstStyle/>
          <a:p>
            <a:r>
              <a:rPr lang="sv-SE" dirty="0"/>
              <a:t>Skriv ner en första problemformulering</a:t>
            </a:r>
          </a:p>
          <a:p>
            <a:r>
              <a:rPr lang="sv-SE" dirty="0"/>
              <a:t>Besvara de 7 frågorna på nästa sida</a:t>
            </a:r>
          </a:p>
          <a:p>
            <a:r>
              <a:rPr lang="sv-SE" dirty="0"/>
              <a:t>Skriv ner en ny problemformulering med det ni tar med er från de 7 frågorna</a:t>
            </a:r>
          </a:p>
          <a:p>
            <a:r>
              <a:rPr lang="sv-SE" dirty="0"/>
              <a:t>Se till att den nya formuleringen har fokus på tydlighet, innehåll, avgränsningar och angelägenhet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29AF6776-446D-453A-AE2C-A1273D108DB8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37380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7C45921-8172-4A41-9262-7FBB13019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”7 frågor”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589133A-DA9D-40BB-A88C-9E50E0BED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49" y="1251169"/>
            <a:ext cx="7376583" cy="3312364"/>
          </a:xfrm>
        </p:spPr>
        <p:txBody>
          <a:bodyPr/>
          <a:lstStyle/>
          <a:p>
            <a:pPr marL="285750" lvl="0" indent="-285750"/>
            <a:r>
              <a:rPr lang="sv-SE" sz="1200" dirty="0"/>
              <a:t>Vad verkar vara problemet d.v.s. hur </a:t>
            </a:r>
            <a:r>
              <a:rPr lang="sv-SE" sz="1200" b="1" dirty="0"/>
              <a:t>visar det sig</a:t>
            </a:r>
            <a:r>
              <a:rPr lang="sv-SE" sz="1200" dirty="0"/>
              <a:t>? Vad är det som </a:t>
            </a:r>
            <a:r>
              <a:rPr lang="sv-SE" sz="1200" b="1" dirty="0"/>
              <a:t>händer till skillnad från vad som ”borde” hända</a:t>
            </a:r>
            <a:r>
              <a:rPr lang="sv-SE" sz="1200" dirty="0"/>
              <a:t>?</a:t>
            </a:r>
          </a:p>
          <a:p>
            <a:pPr marL="285750" lvl="0" indent="-285750"/>
            <a:r>
              <a:rPr lang="sv-SE" sz="1200" dirty="0"/>
              <a:t>Vad får problemet för </a:t>
            </a:r>
            <a:r>
              <a:rPr lang="sv-SE" sz="1200" b="1" dirty="0"/>
              <a:t>konsekvenser </a:t>
            </a:r>
            <a:r>
              <a:rPr lang="sv-SE" sz="1200" dirty="0"/>
              <a:t>för ”kunden”?</a:t>
            </a:r>
          </a:p>
          <a:p>
            <a:pPr marL="285750" lvl="0" indent="-285750"/>
            <a:r>
              <a:rPr lang="sv-SE" sz="1200" dirty="0"/>
              <a:t>Vem </a:t>
            </a:r>
            <a:r>
              <a:rPr lang="sv-SE" sz="1200" b="1" dirty="0"/>
              <a:t>påverkar</a:t>
            </a:r>
            <a:r>
              <a:rPr lang="sv-SE" sz="1200" dirty="0"/>
              <a:t> problemet och vem </a:t>
            </a:r>
            <a:r>
              <a:rPr lang="sv-SE" sz="1200" b="1" dirty="0"/>
              <a:t>påverkas av</a:t>
            </a:r>
            <a:r>
              <a:rPr lang="sv-SE" sz="1200" dirty="0"/>
              <a:t> det? Vem är </a:t>
            </a:r>
            <a:r>
              <a:rPr lang="sv-SE" sz="1200" b="1" dirty="0"/>
              <a:t>intresserad av att problemet blir löst</a:t>
            </a:r>
            <a:r>
              <a:rPr lang="sv-SE" sz="1200" dirty="0"/>
              <a:t>?</a:t>
            </a:r>
          </a:p>
          <a:p>
            <a:pPr marL="285750" lvl="0" indent="-285750"/>
            <a:r>
              <a:rPr lang="sv-SE" sz="1200" b="1" dirty="0"/>
              <a:t>Var</a:t>
            </a:r>
            <a:r>
              <a:rPr lang="sv-SE" sz="1200" dirty="0"/>
              <a:t> finns problemet (och var finns det inte?) (Tanken med detta är att isolera problemet och veta var man skall fokusera)</a:t>
            </a:r>
          </a:p>
          <a:p>
            <a:pPr marL="285750" lvl="0" indent="-285750"/>
            <a:r>
              <a:rPr lang="sv-SE" sz="1200" b="1" dirty="0"/>
              <a:t>När</a:t>
            </a:r>
            <a:r>
              <a:rPr lang="sv-SE" sz="1200" dirty="0"/>
              <a:t> upplever vi problemet, </a:t>
            </a:r>
            <a:r>
              <a:rPr lang="sv-SE" sz="1200" b="1" dirty="0"/>
              <a:t>hur ofta </a:t>
            </a:r>
            <a:r>
              <a:rPr lang="sv-SE" sz="1200" dirty="0"/>
              <a:t>och</a:t>
            </a:r>
            <a:r>
              <a:rPr lang="sv-SE" sz="1200" b="1" dirty="0"/>
              <a:t> hur länge</a:t>
            </a:r>
            <a:r>
              <a:rPr lang="sv-SE" sz="1200" dirty="0"/>
              <a:t>? Har det blivit värre och i så fall sedan när? (Är det mer uttalat under vissa tider än andra?)</a:t>
            </a:r>
          </a:p>
          <a:p>
            <a:pPr marL="285750" lvl="0" indent="-285750"/>
            <a:r>
              <a:rPr lang="sv-SE" sz="1200" dirty="0"/>
              <a:t>Vilken </a:t>
            </a:r>
            <a:r>
              <a:rPr lang="sv-SE" sz="1200" b="1" dirty="0"/>
              <a:t>typ</a:t>
            </a:r>
            <a:r>
              <a:rPr lang="sv-SE" sz="1200" dirty="0"/>
              <a:t> av problem handlar det om och går det att formulera som någon </a:t>
            </a:r>
            <a:r>
              <a:rPr lang="sv-SE" sz="1200" b="1" dirty="0"/>
              <a:t>mätbar egenskap?</a:t>
            </a:r>
            <a:endParaRPr lang="sv-SE" sz="1200" dirty="0"/>
          </a:p>
          <a:p>
            <a:pPr marL="285750" lvl="0" indent="-285750"/>
            <a:r>
              <a:rPr lang="sv-SE" sz="1200" dirty="0"/>
              <a:t>Hur vet vi att det är så här? Har vi </a:t>
            </a:r>
            <a:r>
              <a:rPr lang="sv-SE" sz="1200" b="1" dirty="0"/>
              <a:t>mätdata</a:t>
            </a:r>
            <a:r>
              <a:rPr lang="sv-SE" sz="1200" dirty="0"/>
              <a:t> som styrker att problemet finns? </a:t>
            </a:r>
          </a:p>
          <a:p>
            <a:endParaRPr lang="sv-SE" sz="1200" dirty="0"/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3E546DB4-36E2-4CA0-A181-B36ACBB249CF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46507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DC4EA29-1E31-47A4-AC98-67068B5F0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Andra ord på samma sak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E96857FC-C365-4D46-947F-D3FD1E9FEDBD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innehåll 2">
            <a:extLst>
              <a:ext uri="{FF2B5EF4-FFF2-40B4-BE49-F238E27FC236}">
                <a16:creationId xmlns:a16="http://schemas.microsoft.com/office/drawing/2014/main" id="{A18745AE-99D3-4635-B14A-51C11BF81E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50" y="1250950"/>
            <a:ext cx="6377517" cy="2692400"/>
          </a:xfrm>
        </p:spPr>
        <p:txBody>
          <a:bodyPr/>
          <a:lstStyle/>
          <a:p>
            <a:pPr marL="0" indent="0">
              <a:buNone/>
            </a:pPr>
            <a:r>
              <a:rPr lang="sv-SE" sz="1400" dirty="0"/>
              <a:t>En bra problemformulering bör innehålla:</a:t>
            </a:r>
          </a:p>
          <a:p>
            <a:r>
              <a:rPr lang="sv-SE" sz="1400" dirty="0"/>
              <a:t>Objektet – vad det är fel på </a:t>
            </a:r>
          </a:p>
          <a:p>
            <a:r>
              <a:rPr lang="sv-SE" sz="1400" dirty="0"/>
              <a:t>Symtomet – yttringen av problemet</a:t>
            </a:r>
          </a:p>
          <a:p>
            <a:r>
              <a:rPr lang="sv-SE" sz="1400" dirty="0"/>
              <a:t>Lokalisering/Plats – var vi ser problemet</a:t>
            </a:r>
          </a:p>
          <a:p>
            <a:r>
              <a:rPr lang="sv-SE" sz="1400" dirty="0"/>
              <a:t>Kvantifiering – försök ange hur mycket</a:t>
            </a:r>
          </a:p>
          <a:p>
            <a:r>
              <a:rPr lang="sv-SE" sz="1400" dirty="0"/>
              <a:t>Tid – När, hur ofta, hur länge… vi har observerat problemet</a:t>
            </a:r>
          </a:p>
          <a:p>
            <a:r>
              <a:rPr lang="sv-SE" sz="1400" dirty="0"/>
              <a:t>Konsekvenser – vilka följder problemet får</a:t>
            </a:r>
          </a:p>
          <a:p>
            <a:pPr marL="0" indent="0">
              <a:buNone/>
            </a:pPr>
            <a:r>
              <a:rPr lang="sv-SE" sz="1400" dirty="0"/>
              <a:t>+ Vem som är angelägen om att problemet blir löst</a:t>
            </a:r>
          </a:p>
        </p:txBody>
      </p:sp>
    </p:spTree>
    <p:extLst>
      <p:ext uri="{BB962C8B-B14F-4D97-AF65-F5344CB8AC3E}">
        <p14:creationId xmlns:p14="http://schemas.microsoft.com/office/powerpoint/2010/main" val="15288512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373709B-A82C-44FB-AB77-E5C74B4DF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8" y="510637"/>
            <a:ext cx="7393517" cy="510521"/>
          </a:xfrm>
        </p:spPr>
        <p:txBody>
          <a:bodyPr/>
          <a:lstStyle/>
          <a:p>
            <a:r>
              <a:rPr lang="sv-SE" dirty="0"/>
              <a:t>Ett exempel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E6984140-F8B1-484D-819A-9D4D651C77DE}"/>
              </a:ext>
            </a:extLst>
          </p:cNvPr>
          <p:cNvSpPr>
            <a:spLocks noGrp="1"/>
          </p:cNvSpPr>
          <p:nvPr>
            <p:ph type="subTitle" idx="10"/>
          </p:nvPr>
        </p:nvSpPr>
        <p:spPr>
          <a:xfrm>
            <a:off x="517601" y="5518935"/>
            <a:ext cx="3573379" cy="209725"/>
          </a:xfrm>
        </p:spPr>
        <p:txBody>
          <a:bodyPr/>
          <a:lstStyle/>
          <a:p>
            <a:endParaRPr lang="sv-SE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E6B3BC-8E8F-44BE-A240-0A64FE4708C6}"/>
              </a:ext>
            </a:extLst>
          </p:cNvPr>
          <p:cNvSpPr txBox="1">
            <a:spLocks/>
          </p:cNvSpPr>
          <p:nvPr/>
        </p:nvSpPr>
        <p:spPr>
          <a:xfrm>
            <a:off x="2769698" y="4022637"/>
            <a:ext cx="3394720" cy="1368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v-SE" sz="1400" dirty="0"/>
          </a:p>
          <a:p>
            <a:endParaRPr lang="sv-SE" sz="1400" dirty="0"/>
          </a:p>
        </p:txBody>
      </p:sp>
      <p:sp>
        <p:nvSpPr>
          <p:cNvPr id="33" name="Content Placeholder 2">
            <a:extLst>
              <a:ext uri="{FF2B5EF4-FFF2-40B4-BE49-F238E27FC236}">
                <a16:creationId xmlns:a16="http://schemas.microsoft.com/office/drawing/2014/main" id="{9FAF6E08-4741-4B6A-9300-F437410F7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9576" y="1552978"/>
            <a:ext cx="8054975" cy="33483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v-SE" sz="2800" dirty="0"/>
              <a:t>Under perioden maj till september 2014 ändrades 12% av planerade behandlingar på  avdelning X 2 dagar innan ingreppet vilket skapar lidande, oro och logistiska bekymmer för patienten</a:t>
            </a:r>
          </a:p>
        </p:txBody>
      </p: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B4F15482-18D9-4231-9C4F-C9C05B90B718}"/>
              </a:ext>
            </a:extLst>
          </p:cNvPr>
          <p:cNvSpPr txBox="1">
            <a:spLocks/>
          </p:cNvSpPr>
          <p:nvPr/>
        </p:nvSpPr>
        <p:spPr>
          <a:xfrm>
            <a:off x="2593752" y="3941847"/>
            <a:ext cx="3394720" cy="13681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v-SE" sz="1400" dirty="0"/>
          </a:p>
          <a:p>
            <a:endParaRPr lang="sv-SE" sz="1400" dirty="0"/>
          </a:p>
        </p:txBody>
      </p:sp>
      <p:sp>
        <p:nvSpPr>
          <p:cNvPr id="35" name="Ellips 34">
            <a:extLst>
              <a:ext uri="{FF2B5EF4-FFF2-40B4-BE49-F238E27FC236}">
                <a16:creationId xmlns:a16="http://schemas.microsoft.com/office/drawing/2014/main" id="{B0D75BC5-A10F-44FB-BAF9-8CB230E95E56}"/>
              </a:ext>
            </a:extLst>
          </p:cNvPr>
          <p:cNvSpPr/>
          <p:nvPr/>
        </p:nvSpPr>
        <p:spPr bwMode="auto">
          <a:xfrm>
            <a:off x="3169816" y="1677661"/>
            <a:ext cx="4032448" cy="432048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1" charset="-128"/>
            </a:endParaRPr>
          </a:p>
        </p:txBody>
      </p:sp>
      <p:sp>
        <p:nvSpPr>
          <p:cNvPr id="36" name="Ellips 35">
            <a:extLst>
              <a:ext uri="{FF2B5EF4-FFF2-40B4-BE49-F238E27FC236}">
                <a16:creationId xmlns:a16="http://schemas.microsoft.com/office/drawing/2014/main" id="{25346E28-63B9-47C6-8A12-B79F4A736EAD}"/>
              </a:ext>
            </a:extLst>
          </p:cNvPr>
          <p:cNvSpPr/>
          <p:nvPr/>
        </p:nvSpPr>
        <p:spPr bwMode="auto">
          <a:xfrm>
            <a:off x="6669067" y="1633321"/>
            <a:ext cx="2304257" cy="432048"/>
          </a:xfrm>
          <a:prstGeom prst="ellips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1" charset="-128"/>
            </a:endParaRPr>
          </a:p>
        </p:txBody>
      </p:sp>
      <p:sp>
        <p:nvSpPr>
          <p:cNvPr id="37" name="Ellips 36">
            <a:extLst>
              <a:ext uri="{FF2B5EF4-FFF2-40B4-BE49-F238E27FC236}">
                <a16:creationId xmlns:a16="http://schemas.microsoft.com/office/drawing/2014/main" id="{633A43AA-3F1F-4369-B5B5-CFCCFD209BB4}"/>
              </a:ext>
            </a:extLst>
          </p:cNvPr>
          <p:cNvSpPr/>
          <p:nvPr/>
        </p:nvSpPr>
        <p:spPr bwMode="auto">
          <a:xfrm>
            <a:off x="952235" y="2098925"/>
            <a:ext cx="861461" cy="432048"/>
          </a:xfrm>
          <a:prstGeom prst="ellipse">
            <a:avLst/>
          </a:prstGeom>
          <a:noFill/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1" charset="-128"/>
            </a:endParaRPr>
          </a:p>
        </p:txBody>
      </p:sp>
      <p:sp>
        <p:nvSpPr>
          <p:cNvPr id="38" name="Ellips 37">
            <a:extLst>
              <a:ext uri="{FF2B5EF4-FFF2-40B4-BE49-F238E27FC236}">
                <a16:creationId xmlns:a16="http://schemas.microsoft.com/office/drawing/2014/main" id="{DFF5D7A4-2712-4E4B-8745-758F61344133}"/>
              </a:ext>
            </a:extLst>
          </p:cNvPr>
          <p:cNvSpPr/>
          <p:nvPr/>
        </p:nvSpPr>
        <p:spPr bwMode="auto">
          <a:xfrm>
            <a:off x="1998789" y="2133754"/>
            <a:ext cx="4030287" cy="432048"/>
          </a:xfrm>
          <a:prstGeom prst="ellipse">
            <a:avLst/>
          </a:prstGeom>
          <a:noFill/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1" charset="-128"/>
            </a:endParaRPr>
          </a:p>
        </p:txBody>
      </p:sp>
      <p:sp>
        <p:nvSpPr>
          <p:cNvPr id="39" name="Ellips 38">
            <a:extLst>
              <a:ext uri="{FF2B5EF4-FFF2-40B4-BE49-F238E27FC236}">
                <a16:creationId xmlns:a16="http://schemas.microsoft.com/office/drawing/2014/main" id="{11B23CE0-280E-4653-8AD8-7D8B13B49372}"/>
              </a:ext>
            </a:extLst>
          </p:cNvPr>
          <p:cNvSpPr/>
          <p:nvPr/>
        </p:nvSpPr>
        <p:spPr bwMode="auto">
          <a:xfrm>
            <a:off x="6194431" y="2129152"/>
            <a:ext cx="2332651" cy="436114"/>
          </a:xfrm>
          <a:prstGeom prst="ellipse">
            <a:avLst/>
          </a:prstGeom>
          <a:noFill/>
          <a:ln w="9525" cap="flat" cmpd="sng" algn="ctr">
            <a:solidFill>
              <a:srgbClr val="FF65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1" charset="-128"/>
            </a:endParaRPr>
          </a:p>
        </p:txBody>
      </p:sp>
      <p:sp>
        <p:nvSpPr>
          <p:cNvPr id="40" name="Ellips 39">
            <a:extLst>
              <a:ext uri="{FF2B5EF4-FFF2-40B4-BE49-F238E27FC236}">
                <a16:creationId xmlns:a16="http://schemas.microsoft.com/office/drawing/2014/main" id="{AE776A2B-1BEA-482B-B34E-A88A8FCDEC60}"/>
              </a:ext>
            </a:extLst>
          </p:cNvPr>
          <p:cNvSpPr/>
          <p:nvPr/>
        </p:nvSpPr>
        <p:spPr bwMode="auto">
          <a:xfrm>
            <a:off x="639388" y="3036126"/>
            <a:ext cx="5792154" cy="398211"/>
          </a:xfrm>
          <a:prstGeom prst="ellipse">
            <a:avLst/>
          </a:prstGeom>
          <a:noFill/>
          <a:ln w="952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1" charset="-128"/>
            </a:endParaRPr>
          </a:p>
        </p:txBody>
      </p:sp>
      <p:sp>
        <p:nvSpPr>
          <p:cNvPr id="41" name="Rektangel 40">
            <a:extLst>
              <a:ext uri="{FF2B5EF4-FFF2-40B4-BE49-F238E27FC236}">
                <a16:creationId xmlns:a16="http://schemas.microsoft.com/office/drawing/2014/main" id="{D076AF45-6D97-4FA0-BE6C-EB7DC94BA18C}"/>
              </a:ext>
            </a:extLst>
          </p:cNvPr>
          <p:cNvSpPr/>
          <p:nvPr/>
        </p:nvSpPr>
        <p:spPr>
          <a:xfrm>
            <a:off x="5492767" y="1061527"/>
            <a:ext cx="18790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2000" dirty="0">
                <a:solidFill>
                  <a:srgbClr val="FF0000"/>
                </a:solidFill>
              </a:rPr>
              <a:t>När / hur länge</a:t>
            </a:r>
          </a:p>
        </p:txBody>
      </p:sp>
      <p:sp>
        <p:nvSpPr>
          <p:cNvPr id="42" name="Rektangel 41">
            <a:extLst>
              <a:ext uri="{FF2B5EF4-FFF2-40B4-BE49-F238E27FC236}">
                <a16:creationId xmlns:a16="http://schemas.microsoft.com/office/drawing/2014/main" id="{3DAB9974-EA94-48CB-84A4-0183E03B3645}"/>
              </a:ext>
            </a:extLst>
          </p:cNvPr>
          <p:cNvSpPr/>
          <p:nvPr/>
        </p:nvSpPr>
        <p:spPr>
          <a:xfrm>
            <a:off x="1009576" y="1061527"/>
            <a:ext cx="19784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2000" dirty="0"/>
              <a:t>Symtomet/Felet</a:t>
            </a:r>
          </a:p>
        </p:txBody>
      </p:sp>
      <p:sp>
        <p:nvSpPr>
          <p:cNvPr id="43" name="Rektangel 42">
            <a:extLst>
              <a:ext uri="{FF2B5EF4-FFF2-40B4-BE49-F238E27FC236}">
                <a16:creationId xmlns:a16="http://schemas.microsoft.com/office/drawing/2014/main" id="{CE0D18FC-41EA-4540-85F7-50AB32CB119C}"/>
              </a:ext>
            </a:extLst>
          </p:cNvPr>
          <p:cNvSpPr/>
          <p:nvPr/>
        </p:nvSpPr>
        <p:spPr>
          <a:xfrm>
            <a:off x="3507182" y="1087013"/>
            <a:ext cx="14798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2000" dirty="0">
                <a:solidFill>
                  <a:srgbClr val="00B050"/>
                </a:solidFill>
              </a:rPr>
              <a:t>Hur mycket</a:t>
            </a:r>
          </a:p>
        </p:txBody>
      </p:sp>
      <p:sp>
        <p:nvSpPr>
          <p:cNvPr id="44" name="Rektangel 43">
            <a:extLst>
              <a:ext uri="{FF2B5EF4-FFF2-40B4-BE49-F238E27FC236}">
                <a16:creationId xmlns:a16="http://schemas.microsoft.com/office/drawing/2014/main" id="{CC716FD7-4697-4F54-9F47-9ED2CE1BAC7C}"/>
              </a:ext>
            </a:extLst>
          </p:cNvPr>
          <p:cNvSpPr/>
          <p:nvPr/>
        </p:nvSpPr>
        <p:spPr>
          <a:xfrm>
            <a:off x="4826000" y="3722369"/>
            <a:ext cx="11384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2000" dirty="0">
                <a:solidFill>
                  <a:srgbClr val="0070C0"/>
                </a:solidFill>
              </a:rPr>
              <a:t>Objektet</a:t>
            </a:r>
          </a:p>
        </p:txBody>
      </p:sp>
      <p:sp>
        <p:nvSpPr>
          <p:cNvPr id="45" name="Rektangel 44">
            <a:extLst>
              <a:ext uri="{FF2B5EF4-FFF2-40B4-BE49-F238E27FC236}">
                <a16:creationId xmlns:a16="http://schemas.microsoft.com/office/drawing/2014/main" id="{DFDB8F2B-4F87-4EBA-AF21-009C2A58CC54}"/>
              </a:ext>
            </a:extLst>
          </p:cNvPr>
          <p:cNvSpPr/>
          <p:nvPr/>
        </p:nvSpPr>
        <p:spPr>
          <a:xfrm>
            <a:off x="6431541" y="3725823"/>
            <a:ext cx="11095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2000" dirty="0">
                <a:solidFill>
                  <a:srgbClr val="FF6500"/>
                </a:solidFill>
              </a:rPr>
              <a:t>Plats/var</a:t>
            </a:r>
          </a:p>
        </p:txBody>
      </p:sp>
      <p:sp>
        <p:nvSpPr>
          <p:cNvPr id="46" name="Rektangel 45">
            <a:extLst>
              <a:ext uri="{FF2B5EF4-FFF2-40B4-BE49-F238E27FC236}">
                <a16:creationId xmlns:a16="http://schemas.microsoft.com/office/drawing/2014/main" id="{54614A14-8058-4EF7-B9FD-F06C4B1A240C}"/>
              </a:ext>
            </a:extLst>
          </p:cNvPr>
          <p:cNvSpPr/>
          <p:nvPr/>
        </p:nvSpPr>
        <p:spPr>
          <a:xfrm>
            <a:off x="3097808" y="3725823"/>
            <a:ext cx="15824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2000" dirty="0">
                <a:solidFill>
                  <a:srgbClr val="7030A0"/>
                </a:solidFill>
              </a:rPr>
              <a:t>Konsekvens</a:t>
            </a:r>
          </a:p>
        </p:txBody>
      </p:sp>
      <p:cxnSp>
        <p:nvCxnSpPr>
          <p:cNvPr id="47" name="Rak 21">
            <a:extLst>
              <a:ext uri="{FF2B5EF4-FFF2-40B4-BE49-F238E27FC236}">
                <a16:creationId xmlns:a16="http://schemas.microsoft.com/office/drawing/2014/main" id="{B836ACFE-6E63-4AEC-A210-5200A5AFBAC4}"/>
              </a:ext>
            </a:extLst>
          </p:cNvPr>
          <p:cNvCxnSpPr>
            <a:stCxn id="42" idx="2"/>
            <a:endCxn id="36" idx="0"/>
          </p:cNvCxnSpPr>
          <p:nvPr/>
        </p:nvCxnSpPr>
        <p:spPr bwMode="auto">
          <a:xfrm>
            <a:off x="1998790" y="1461637"/>
            <a:ext cx="5822406" cy="17168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8" name="Rak 23">
            <a:extLst>
              <a:ext uri="{FF2B5EF4-FFF2-40B4-BE49-F238E27FC236}">
                <a16:creationId xmlns:a16="http://schemas.microsoft.com/office/drawing/2014/main" id="{B927A9BC-E79E-45DA-AE93-947853EE31D1}"/>
              </a:ext>
            </a:extLst>
          </p:cNvPr>
          <p:cNvCxnSpPr>
            <a:stCxn id="43" idx="2"/>
            <a:endCxn id="37" idx="0"/>
          </p:cNvCxnSpPr>
          <p:nvPr/>
        </p:nvCxnSpPr>
        <p:spPr bwMode="auto">
          <a:xfrm flipH="1">
            <a:off x="1382966" y="1487123"/>
            <a:ext cx="2864162" cy="61180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9" name="Rak 26">
            <a:extLst>
              <a:ext uri="{FF2B5EF4-FFF2-40B4-BE49-F238E27FC236}">
                <a16:creationId xmlns:a16="http://schemas.microsoft.com/office/drawing/2014/main" id="{FDBFF89F-12A2-4ADA-A742-B1D0056F482B}"/>
              </a:ext>
            </a:extLst>
          </p:cNvPr>
          <p:cNvCxnSpPr>
            <a:stCxn id="35" idx="7"/>
            <a:endCxn id="41" idx="2"/>
          </p:cNvCxnSpPr>
          <p:nvPr/>
        </p:nvCxnSpPr>
        <p:spPr bwMode="auto">
          <a:xfrm flipH="1" flipV="1">
            <a:off x="6432288" y="1461637"/>
            <a:ext cx="179438" cy="27929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0" name="Rak 28">
            <a:extLst>
              <a:ext uri="{FF2B5EF4-FFF2-40B4-BE49-F238E27FC236}">
                <a16:creationId xmlns:a16="http://schemas.microsoft.com/office/drawing/2014/main" id="{64650DCA-E9CB-4229-BECD-75D0B19734DE}"/>
              </a:ext>
            </a:extLst>
          </p:cNvPr>
          <p:cNvCxnSpPr>
            <a:stCxn id="38" idx="4"/>
            <a:endCxn id="44" idx="0"/>
          </p:cNvCxnSpPr>
          <p:nvPr/>
        </p:nvCxnSpPr>
        <p:spPr bwMode="auto">
          <a:xfrm>
            <a:off x="4013933" y="2565802"/>
            <a:ext cx="1381294" cy="1156567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" name="Rak 30">
            <a:extLst>
              <a:ext uri="{FF2B5EF4-FFF2-40B4-BE49-F238E27FC236}">
                <a16:creationId xmlns:a16="http://schemas.microsoft.com/office/drawing/2014/main" id="{2D4F19C6-58BF-47C1-9290-802415EF8098}"/>
              </a:ext>
            </a:extLst>
          </p:cNvPr>
          <p:cNvCxnSpPr>
            <a:stCxn id="39" idx="4"/>
          </p:cNvCxnSpPr>
          <p:nvPr/>
        </p:nvCxnSpPr>
        <p:spPr bwMode="auto">
          <a:xfrm flipH="1">
            <a:off x="6986521" y="2565266"/>
            <a:ext cx="374236" cy="111267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" name="Rak 33">
            <a:extLst>
              <a:ext uri="{FF2B5EF4-FFF2-40B4-BE49-F238E27FC236}">
                <a16:creationId xmlns:a16="http://schemas.microsoft.com/office/drawing/2014/main" id="{35427B46-0D19-4D22-A3C5-1747B11A9DBA}"/>
              </a:ext>
            </a:extLst>
          </p:cNvPr>
          <p:cNvCxnSpPr>
            <a:stCxn id="40" idx="4"/>
            <a:endCxn id="46" idx="0"/>
          </p:cNvCxnSpPr>
          <p:nvPr/>
        </p:nvCxnSpPr>
        <p:spPr bwMode="auto">
          <a:xfrm>
            <a:off x="3535465" y="3434337"/>
            <a:ext cx="353585" cy="29148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3" name="Ellips 52">
            <a:extLst>
              <a:ext uri="{FF2B5EF4-FFF2-40B4-BE49-F238E27FC236}">
                <a16:creationId xmlns:a16="http://schemas.microsoft.com/office/drawing/2014/main" id="{526D5454-A6D8-4CD0-A502-34C1D0AA3338}"/>
              </a:ext>
            </a:extLst>
          </p:cNvPr>
          <p:cNvSpPr/>
          <p:nvPr/>
        </p:nvSpPr>
        <p:spPr bwMode="auto">
          <a:xfrm>
            <a:off x="681283" y="2577761"/>
            <a:ext cx="3999009" cy="442396"/>
          </a:xfrm>
          <a:prstGeom prst="ellips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1" charset="-128"/>
            </a:endParaRPr>
          </a:p>
        </p:txBody>
      </p:sp>
      <p:cxnSp>
        <p:nvCxnSpPr>
          <p:cNvPr id="54" name="Rak 43">
            <a:extLst>
              <a:ext uri="{FF2B5EF4-FFF2-40B4-BE49-F238E27FC236}">
                <a16:creationId xmlns:a16="http://schemas.microsoft.com/office/drawing/2014/main" id="{0C1EB39F-7947-4B83-8DDC-FF161414F81D}"/>
              </a:ext>
            </a:extLst>
          </p:cNvPr>
          <p:cNvCxnSpPr>
            <a:stCxn id="42" idx="2"/>
            <a:endCxn id="53" idx="0"/>
          </p:cNvCxnSpPr>
          <p:nvPr/>
        </p:nvCxnSpPr>
        <p:spPr bwMode="auto">
          <a:xfrm>
            <a:off x="1998790" y="1461637"/>
            <a:ext cx="681998" cy="111612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5" name="Ellips 54">
            <a:extLst>
              <a:ext uri="{FF2B5EF4-FFF2-40B4-BE49-F238E27FC236}">
                <a16:creationId xmlns:a16="http://schemas.microsoft.com/office/drawing/2014/main" id="{1E7C6641-8B64-4136-B881-C08BA1D77015}"/>
              </a:ext>
            </a:extLst>
          </p:cNvPr>
          <p:cNvSpPr/>
          <p:nvPr/>
        </p:nvSpPr>
        <p:spPr bwMode="auto">
          <a:xfrm>
            <a:off x="6251685" y="2588180"/>
            <a:ext cx="2275397" cy="411805"/>
          </a:xfrm>
          <a:prstGeom prst="ellipse">
            <a:avLst/>
          </a:prstGeom>
          <a:noFill/>
          <a:ln w="952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sv-S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1" charset="-128"/>
            </a:endParaRPr>
          </a:p>
        </p:txBody>
      </p:sp>
      <p:cxnSp>
        <p:nvCxnSpPr>
          <p:cNvPr id="56" name="Rak 52">
            <a:extLst>
              <a:ext uri="{FF2B5EF4-FFF2-40B4-BE49-F238E27FC236}">
                <a16:creationId xmlns:a16="http://schemas.microsoft.com/office/drawing/2014/main" id="{ED5114E6-82C3-4411-BA3E-06C326774ABE}"/>
              </a:ext>
            </a:extLst>
          </p:cNvPr>
          <p:cNvCxnSpPr>
            <a:stCxn id="55" idx="4"/>
            <a:endCxn id="46" idx="0"/>
          </p:cNvCxnSpPr>
          <p:nvPr/>
        </p:nvCxnSpPr>
        <p:spPr bwMode="auto">
          <a:xfrm flipH="1">
            <a:off x="3889050" y="2999985"/>
            <a:ext cx="3500334" cy="72583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280412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/>
      <p:bldP spid="46" grpId="0"/>
      <p:bldP spid="53" grpId="0" animBg="1"/>
      <p:bldP spid="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2B337D8-AEA9-4CB7-8DA9-E5FC33181C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F8C67A47-D04A-4E26-9DF5-6263BC12A26E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29827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 3">
            <a:extLst>
              <a:ext uri="{FF2B5EF4-FFF2-40B4-BE49-F238E27FC236}">
                <a16:creationId xmlns:a16="http://schemas.microsoft.com/office/drawing/2014/main" id="{8A532646-F10E-4C04-89D8-9E5AB537E8E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317311B2-4225-4E74-BE8C-428E9A817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" y="0"/>
            <a:ext cx="9141292" cy="51435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9097B09E-41D8-4E39-988D-57BA814718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089106F-D257-4EE8-906F-A2912571AB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F61666CD-E156-4249-8F2B-FE0737947D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646379"/>
      </p:ext>
    </p:extLst>
  </p:cSld>
  <p:clrMapOvr>
    <a:masterClrMapping/>
  </p:clrMapOvr>
</p:sld>
</file>

<file path=ppt/theme/theme1.xml><?xml version="1.0" encoding="utf-8"?>
<a:theme xmlns:a="http://schemas.openxmlformats.org/drawingml/2006/main" name="16_9_Presentation">
  <a:themeElements>
    <a:clrScheme name="Region Blekinge">
      <a:dk1>
        <a:sysClr val="windowText" lastClr="000000"/>
      </a:dk1>
      <a:lt1>
        <a:sysClr val="window" lastClr="FFFFFF"/>
      </a:lt1>
      <a:dk2>
        <a:srgbClr val="003D7C"/>
      </a:dk2>
      <a:lt2>
        <a:srgbClr val="FFFFFF"/>
      </a:lt2>
      <a:accent1>
        <a:srgbClr val="00A6E2"/>
      </a:accent1>
      <a:accent2>
        <a:srgbClr val="003D7C"/>
      </a:accent2>
      <a:accent3>
        <a:srgbClr val="98C21D"/>
      </a:accent3>
      <a:accent4>
        <a:srgbClr val="2D934F"/>
      </a:accent4>
      <a:accent5>
        <a:srgbClr val="D7007F"/>
      </a:accent5>
      <a:accent6>
        <a:srgbClr val="F18700"/>
      </a:accent6>
      <a:hlink>
        <a:srgbClr val="6E368C"/>
      </a:hlink>
      <a:folHlink>
        <a:srgbClr val="E31836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otx" id="{3A6B94AB-9AC6-493E-B36B-B750673A9344}" vid="{6AD9B554-5742-433C-BC9E-516D400D925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A27ED78B4867F4BBDC0A4F1B3669B0E" ma:contentTypeVersion="1" ma:contentTypeDescription="Skapa ett nytt dokument." ma:contentTypeScope="" ma:versionID="045d4ebd1f1d191093f422a57c751351">
  <xsd:schema xmlns:xsd="http://www.w3.org/2001/XMLSchema" xmlns:xs="http://www.w3.org/2001/XMLSchema" xmlns:p="http://schemas.microsoft.com/office/2006/metadata/properties" xmlns:ns2="001765b0-6213-4853-a53c-6f8706b365b3" targetNamespace="http://schemas.microsoft.com/office/2006/metadata/properties" ma:root="true" ma:fieldsID="4564432af5fcf0b6961777c4925ac02c" ns2:_="">
    <xsd:import namespace="001765b0-6213-4853-a53c-6f8706b365b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1765b0-6213-4853-a53c-6f8706b365b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A178A3E-4529-4BD0-AF66-1F528D09D246}"/>
</file>

<file path=customXml/itemProps2.xml><?xml version="1.0" encoding="utf-8"?>
<ds:datastoreItem xmlns:ds="http://schemas.openxmlformats.org/officeDocument/2006/customXml" ds:itemID="{AC30E699-6603-4D22-A383-0315E7BB5EF2}"/>
</file>

<file path=customXml/itemProps3.xml><?xml version="1.0" encoding="utf-8"?>
<ds:datastoreItem xmlns:ds="http://schemas.openxmlformats.org/officeDocument/2006/customXml" ds:itemID="{D2614382-5EF6-4772-9C69-FD704CCDB123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24</TotalTime>
  <Words>427</Words>
  <Application>Microsoft Office PowerPoint</Application>
  <PresentationFormat>Bildspel på skärmen (16:9)</PresentationFormat>
  <Paragraphs>41</Paragraphs>
  <Slides>8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8</vt:i4>
      </vt:variant>
    </vt:vector>
  </HeadingPairs>
  <TitlesOfParts>
    <vt:vector size="12" baseType="lpstr">
      <vt:lpstr>Arial</vt:lpstr>
      <vt:lpstr>Calibri</vt:lpstr>
      <vt:lpstr>Corbel</vt:lpstr>
      <vt:lpstr>16_9_Presentation</vt:lpstr>
      <vt:lpstr>7 Frågor - Ett verktyg för att göra en fullständig och specifik beskrivning av ett problem</vt:lpstr>
      <vt:lpstr>Bakgrund </vt:lpstr>
      <vt:lpstr>Hur går det till?</vt:lpstr>
      <vt:lpstr>”7 frågor”</vt:lpstr>
      <vt:lpstr>Andra ord på samma sak</vt:lpstr>
      <vt:lpstr>Ett exempel</vt:lpstr>
      <vt:lpstr>PowerPoint-presentation</vt:lpstr>
      <vt:lpstr>PowerPoint-presentation</vt:lpstr>
    </vt:vector>
  </TitlesOfParts>
  <Company>Landstinget Blekinge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 Frågor - Ett verktyg för att göra en fullständig och specifik beskrivning av ett problem</dc:title>
  <dc:creator>Apelman, Inga-Lisa</dc:creator>
  <cp:lastModifiedBy>Apelman, Inga-Lisa</cp:lastModifiedBy>
  <cp:revision>3</cp:revision>
  <dcterms:created xsi:type="dcterms:W3CDTF">2021-02-24T12:12:31Z</dcterms:created>
  <dcterms:modified xsi:type="dcterms:W3CDTF">2021-02-24T12:36:51Z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råk">
    <vt:lpwstr>Svenska (Sverige)</vt:lpwstr>
  </property>
  <property fmtid="{D5CDD505-2E9C-101B-9397-08002B2CF9AE}" pid="3" name="MSIP_Label_fbac6341-7359-42b1-877b-46cac6ea067b_Enabled">
    <vt:lpwstr>True</vt:lpwstr>
  </property>
  <property fmtid="{D5CDD505-2E9C-101B-9397-08002B2CF9AE}" pid="4" name="MSIP_Label_fbac6341-7359-42b1-877b-46cac6ea067b_SiteId">
    <vt:lpwstr>b864d79d-1d58-48a3-b396-10684dbf5445</vt:lpwstr>
  </property>
  <property fmtid="{D5CDD505-2E9C-101B-9397-08002B2CF9AE}" pid="5" name="MSIP_Label_fbac6341-7359-42b1-877b-46cac6ea067b_Owner">
    <vt:lpwstr>inga-lisa.apelman@regionblekinge.se</vt:lpwstr>
  </property>
  <property fmtid="{D5CDD505-2E9C-101B-9397-08002B2CF9AE}" pid="6" name="MSIP_Label_fbac6341-7359-42b1-877b-46cac6ea067b_SetDate">
    <vt:lpwstr>2021-02-24T12:36:50.3481017Z</vt:lpwstr>
  </property>
  <property fmtid="{D5CDD505-2E9C-101B-9397-08002B2CF9AE}" pid="7" name="MSIP_Label_fbac6341-7359-42b1-877b-46cac6ea067b_Name">
    <vt:lpwstr>Intern</vt:lpwstr>
  </property>
  <property fmtid="{D5CDD505-2E9C-101B-9397-08002B2CF9AE}" pid="8" name="MSIP_Label_fbac6341-7359-42b1-877b-46cac6ea067b_Application">
    <vt:lpwstr>Microsoft Azure Information Protection</vt:lpwstr>
  </property>
  <property fmtid="{D5CDD505-2E9C-101B-9397-08002B2CF9AE}" pid="9" name="MSIP_Label_fbac6341-7359-42b1-877b-46cac6ea067b_ActionId">
    <vt:lpwstr>8959309f-09a5-4ff8-9b1c-b7b5062d3cd8</vt:lpwstr>
  </property>
  <property fmtid="{D5CDD505-2E9C-101B-9397-08002B2CF9AE}" pid="10" name="MSIP_Label_fbac6341-7359-42b1-877b-46cac6ea067b_Extended_MSFT_Method">
    <vt:lpwstr>Automatic</vt:lpwstr>
  </property>
  <property fmtid="{D5CDD505-2E9C-101B-9397-08002B2CF9AE}" pid="11" name="Sensitivity">
    <vt:lpwstr>Intern</vt:lpwstr>
  </property>
  <property fmtid="{D5CDD505-2E9C-101B-9397-08002B2CF9AE}" pid="12" name="ContentTypeId">
    <vt:lpwstr>0x010100BA27ED78B4867F4BBDC0A4F1B3669B0E</vt:lpwstr>
  </property>
</Properties>
</file>