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1"/>
  </p:sldMasterIdLst>
  <p:notesMasterIdLst>
    <p:notesMasterId r:id="rId13"/>
  </p:notesMasterIdLst>
  <p:sldIdLst>
    <p:sldId id="260" r:id="rId2"/>
    <p:sldId id="323" r:id="rId3"/>
    <p:sldId id="337" r:id="rId4"/>
    <p:sldId id="338" r:id="rId5"/>
    <p:sldId id="333" r:id="rId6"/>
    <p:sldId id="339" r:id="rId7"/>
    <p:sldId id="334" r:id="rId8"/>
    <p:sldId id="336" r:id="rId9"/>
    <p:sldId id="335" r:id="rId10"/>
    <p:sldId id="263" r:id="rId11"/>
    <p:sldId id="265" r:id="rId12"/>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3" autoAdjust="0"/>
    <p:restoredTop sz="89031" autoAdjust="0"/>
  </p:normalViewPr>
  <p:slideViewPr>
    <p:cSldViewPr snapToGrid="0" snapToObjects="1">
      <p:cViewPr varScale="1">
        <p:scale>
          <a:sx n="95" d="100"/>
          <a:sy n="95" d="100"/>
        </p:scale>
        <p:origin x="90" y="65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2021-02-25</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a:defRPr/>
            </a:pPr>
            <a:fld id="{B1BF5E35-0CD6-4D01-8E8D-A31FF9510064}" type="slidenum">
              <a:rPr lang="sv-SE" altLang="sv-SE" smtClean="0"/>
              <a:pPr>
                <a:defRPr/>
              </a:pPr>
              <a:t>2</a:t>
            </a:fld>
            <a:endParaRPr lang="sv-SE" altLang="sv-SE"/>
          </a:p>
        </p:txBody>
      </p:sp>
    </p:spTree>
    <p:extLst>
      <p:ext uri="{BB962C8B-B14F-4D97-AF65-F5344CB8AC3E}">
        <p14:creationId xmlns:p14="http://schemas.microsoft.com/office/powerpoint/2010/main" val="3088089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Platshållare för bildobjekt 1"/>
          <p:cNvSpPr>
            <a:spLocks noGrp="1" noRot="1" noChangeAspect="1" noTextEdit="1"/>
          </p:cNvSpPr>
          <p:nvPr>
            <p:ph type="sldImg"/>
          </p:nvPr>
        </p:nvSpPr>
        <p:spPr>
          <a:ln/>
        </p:spPr>
      </p:sp>
      <p:sp>
        <p:nvSpPr>
          <p:cNvPr id="58371" name="Platshållare för anteckninga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v-SE" altLang="sv-SE" dirty="0">
              <a:latin typeface="Arial" panose="020B0604020202020204" pitchFamily="34" charset="0"/>
              <a:ea typeface="ヒラギノ角ゴ Pro W3"/>
              <a:cs typeface="Arial"/>
            </a:endParaRPr>
          </a:p>
        </p:txBody>
      </p:sp>
      <p:sp>
        <p:nvSpPr>
          <p:cNvPr id="58372" name="Platshållare för bildnumm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fld id="{3552B2CE-9EBD-4C9A-86A9-950637CC6568}" type="slidenum">
              <a:rPr lang="sv-SE" altLang="sv-SE" sz="1200" smtClean="0"/>
              <a:pPr/>
              <a:t>5</a:t>
            </a:fld>
            <a:endParaRPr lang="sv-SE" altLang="sv-SE" sz="1200"/>
          </a:p>
        </p:txBody>
      </p:sp>
    </p:spTree>
    <p:extLst>
      <p:ext uri="{BB962C8B-B14F-4D97-AF65-F5344CB8AC3E}">
        <p14:creationId xmlns:p14="http://schemas.microsoft.com/office/powerpoint/2010/main" val="4266776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Platshållare för bildobjekt 1"/>
          <p:cNvSpPr>
            <a:spLocks noGrp="1" noRot="1" noChangeAspect="1" noTextEdit="1"/>
          </p:cNvSpPr>
          <p:nvPr>
            <p:ph type="sldImg"/>
          </p:nvPr>
        </p:nvSpPr>
        <p:spPr>
          <a:ln/>
        </p:spPr>
      </p:sp>
      <p:sp>
        <p:nvSpPr>
          <p:cNvPr id="58371" name="Platshållare för anteckninga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v-SE" altLang="sv-SE" dirty="0">
              <a:latin typeface="Arial" panose="020B0604020202020204" pitchFamily="34" charset="0"/>
              <a:ea typeface="ヒラギノ角ゴ Pro W3"/>
              <a:cs typeface="Arial"/>
            </a:endParaRPr>
          </a:p>
        </p:txBody>
      </p:sp>
      <p:sp>
        <p:nvSpPr>
          <p:cNvPr id="58372" name="Platshållare för bildnumm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fld id="{3552B2CE-9EBD-4C9A-86A9-950637CC6568}" type="slidenum">
              <a:rPr lang="sv-SE" altLang="sv-SE" sz="1200" smtClean="0"/>
              <a:pPr/>
              <a:t>6</a:t>
            </a:fld>
            <a:endParaRPr lang="sv-SE" altLang="sv-SE" sz="1200"/>
          </a:p>
        </p:txBody>
      </p:sp>
    </p:spTree>
    <p:extLst>
      <p:ext uri="{BB962C8B-B14F-4D97-AF65-F5344CB8AC3E}">
        <p14:creationId xmlns:p14="http://schemas.microsoft.com/office/powerpoint/2010/main" val="2611933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Platshållare för bildobjekt 1"/>
          <p:cNvSpPr>
            <a:spLocks noGrp="1" noRot="1" noChangeAspect="1" noTextEdit="1"/>
          </p:cNvSpPr>
          <p:nvPr>
            <p:ph type="sldImg"/>
          </p:nvPr>
        </p:nvSpPr>
        <p:spPr>
          <a:ln/>
        </p:spPr>
      </p:sp>
      <p:sp>
        <p:nvSpPr>
          <p:cNvPr id="54275" name="Platshållare för anteckninga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v-SE" altLang="sv-SE" dirty="0">
              <a:latin typeface="Arial" panose="020B0604020202020204" pitchFamily="34" charset="0"/>
              <a:ea typeface="ヒラギノ角ゴ Pro W3"/>
              <a:cs typeface="Arial"/>
            </a:endParaRPr>
          </a:p>
        </p:txBody>
      </p:sp>
      <p:sp>
        <p:nvSpPr>
          <p:cNvPr id="54276" name="Platshållare för bildnumm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fld id="{A8B8764C-F72B-411E-AD37-1C94E18DC9AB}" type="slidenum">
              <a:rPr lang="sv-SE" altLang="sv-SE" sz="1200" smtClean="0"/>
              <a:pPr/>
              <a:t>7</a:t>
            </a:fld>
            <a:endParaRPr lang="sv-SE" altLang="sv-SE" sz="1200"/>
          </a:p>
        </p:txBody>
      </p:sp>
    </p:spTree>
    <p:extLst>
      <p:ext uri="{BB962C8B-B14F-4D97-AF65-F5344CB8AC3E}">
        <p14:creationId xmlns:p14="http://schemas.microsoft.com/office/powerpoint/2010/main" val="2092886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Platshållare för bildobjekt 1"/>
          <p:cNvSpPr>
            <a:spLocks noGrp="1" noRot="1" noChangeAspect="1" noTextEdit="1"/>
          </p:cNvSpPr>
          <p:nvPr>
            <p:ph type="sldImg"/>
          </p:nvPr>
        </p:nvSpPr>
        <p:spPr>
          <a:ln/>
        </p:spPr>
      </p:sp>
      <p:sp>
        <p:nvSpPr>
          <p:cNvPr id="54275" name="Platshållare för anteckninga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v-SE" altLang="sv-SE" dirty="0">
              <a:latin typeface="Arial" panose="020B0604020202020204" pitchFamily="34" charset="0"/>
              <a:ea typeface="ヒラギノ角ゴ Pro W3"/>
              <a:cs typeface="Arial"/>
            </a:endParaRPr>
          </a:p>
        </p:txBody>
      </p:sp>
      <p:sp>
        <p:nvSpPr>
          <p:cNvPr id="54276" name="Platshållare för bildnumm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fld id="{772B3026-2702-4D94-8CE4-092F347C4948}" type="slidenum">
              <a:rPr lang="sv-SE" altLang="sv-SE" sz="1200" smtClean="0"/>
              <a:pPr/>
              <a:t>8</a:t>
            </a:fld>
            <a:endParaRPr lang="sv-SE" altLang="sv-SE" sz="1200"/>
          </a:p>
        </p:txBody>
      </p:sp>
    </p:spTree>
    <p:extLst>
      <p:ext uri="{BB962C8B-B14F-4D97-AF65-F5344CB8AC3E}">
        <p14:creationId xmlns:p14="http://schemas.microsoft.com/office/powerpoint/2010/main" val="1780427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Platshållare för bildobjekt 1"/>
          <p:cNvSpPr>
            <a:spLocks noGrp="1" noRot="1" noChangeAspect="1" noTextEdit="1"/>
          </p:cNvSpPr>
          <p:nvPr>
            <p:ph type="sldImg"/>
          </p:nvPr>
        </p:nvSpPr>
        <p:spPr>
          <a:ln/>
        </p:spPr>
      </p:sp>
      <p:sp>
        <p:nvSpPr>
          <p:cNvPr id="56323" name="Platshållare för anteckninga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v-SE" altLang="sv-SE" dirty="0">
              <a:latin typeface="Arial" panose="020B0604020202020204" pitchFamily="34" charset="0"/>
              <a:ea typeface="ヒラギノ角ゴ Pro W3"/>
              <a:cs typeface="Arial"/>
            </a:endParaRPr>
          </a:p>
        </p:txBody>
      </p:sp>
      <p:sp>
        <p:nvSpPr>
          <p:cNvPr id="56324" name="Platshållare för bildnumm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fld id="{5C48E987-A731-4843-8D61-AA29AFCDA5C2}" type="slidenum">
              <a:rPr lang="sv-SE" altLang="sv-SE" sz="1200" smtClean="0"/>
              <a:pPr/>
              <a:t>9</a:t>
            </a:fld>
            <a:endParaRPr lang="sv-SE" altLang="sv-SE" sz="1200"/>
          </a:p>
        </p:txBody>
      </p:sp>
    </p:spTree>
    <p:extLst>
      <p:ext uri="{BB962C8B-B14F-4D97-AF65-F5344CB8AC3E}">
        <p14:creationId xmlns:p14="http://schemas.microsoft.com/office/powerpoint/2010/main" val="15761595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1275606"/>
            <a:ext cx="7772400" cy="1102519"/>
          </a:xfrm>
          <a:prstGeom prst="rect">
            <a:avLst/>
          </a:prstGeom>
        </p:spPr>
        <p:txBody>
          <a:bodyPr/>
          <a:lstStyle>
            <a:lvl1pPr algn="ctr">
              <a:defRPr/>
            </a:lvl1pPr>
          </a:lstStyle>
          <a:p>
            <a:r>
              <a:rPr lang="sv-SE"/>
              <a:t>Klicka här för att ändra format</a:t>
            </a:r>
            <a:endParaRPr lang="sv-SE" dirty="0"/>
          </a:p>
        </p:txBody>
      </p:sp>
      <p:sp>
        <p:nvSpPr>
          <p:cNvPr id="3" name="Underrubrik 2"/>
          <p:cNvSpPr>
            <a:spLocks noGrp="1"/>
          </p:cNvSpPr>
          <p:nvPr>
            <p:ph type="subTitle" idx="1"/>
          </p:nvPr>
        </p:nvSpPr>
        <p:spPr>
          <a:xfrm>
            <a:off x="1371600" y="2553444"/>
            <a:ext cx="6400800" cy="1314450"/>
          </a:xfrm>
          <a:prstGeom prst="rect">
            <a:avLst/>
          </a:prstGeo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sv-SE"/>
              <a:t>Klicka här för att ändra format på underrubrik i bakgrunden</a:t>
            </a:r>
          </a:p>
        </p:txBody>
      </p:sp>
    </p:spTree>
    <p:extLst>
      <p:ext uri="{BB962C8B-B14F-4D97-AF65-F5344CB8AC3E}">
        <p14:creationId xmlns:p14="http://schemas.microsoft.com/office/powerpoint/2010/main" val="34026003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a:xfrm>
            <a:off x="457200" y="205979"/>
            <a:ext cx="8229600" cy="857250"/>
          </a:xfrm>
          <a:prstGeom prst="rect">
            <a:avLst/>
          </a:prstGeom>
        </p:spPr>
        <p:txBody>
          <a:bodyPr/>
          <a:lstStyle/>
          <a:p>
            <a:r>
              <a:rPr lang="sv-SE"/>
              <a:t>Klicka här för att ändra format</a:t>
            </a:r>
          </a:p>
        </p:txBody>
      </p:sp>
      <p:sp>
        <p:nvSpPr>
          <p:cNvPr id="3" name="Platshållare för innehåll 2"/>
          <p:cNvSpPr>
            <a:spLocks noGrp="1"/>
          </p:cNvSpPr>
          <p:nvPr>
            <p:ph idx="1"/>
          </p:nvPr>
        </p:nvSpPr>
        <p:spPr>
          <a:xfrm>
            <a:off x="457200" y="1200151"/>
            <a:ext cx="8229600" cy="3394472"/>
          </a:xfrm>
          <a:prstGeom prst="rect">
            <a:avLst/>
          </a:prstGeo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19880710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1" y="204787"/>
            <a:ext cx="3008313" cy="871538"/>
          </a:xfrm>
          <a:prstGeom prst="rect">
            <a:avLst/>
          </a:prstGeom>
        </p:spPr>
        <p:txBody>
          <a:bodyPr anchor="b"/>
          <a:lstStyle>
            <a:lvl1pPr algn="l">
              <a:defRPr sz="1500" b="1"/>
            </a:lvl1pPr>
          </a:lstStyle>
          <a:p>
            <a:r>
              <a:rPr lang="sv-SE"/>
              <a:t>Klicka här för att ändra format</a:t>
            </a:r>
          </a:p>
        </p:txBody>
      </p:sp>
      <p:sp>
        <p:nvSpPr>
          <p:cNvPr id="3" name="Platshållare för innehåll 2"/>
          <p:cNvSpPr>
            <a:spLocks noGrp="1"/>
          </p:cNvSpPr>
          <p:nvPr>
            <p:ph idx="1"/>
          </p:nvPr>
        </p:nvSpPr>
        <p:spPr>
          <a:xfrm>
            <a:off x="3575050" y="204789"/>
            <a:ext cx="5111750" cy="438983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text 3"/>
          <p:cNvSpPr>
            <a:spLocks noGrp="1"/>
          </p:cNvSpPr>
          <p:nvPr>
            <p:ph type="body" sz="half" idx="2"/>
          </p:nvPr>
        </p:nvSpPr>
        <p:spPr>
          <a:xfrm>
            <a:off x="457201" y="1076326"/>
            <a:ext cx="3008313" cy="3518297"/>
          </a:xfrm>
          <a:prstGeom prst="rect">
            <a:avLst/>
          </a:prstGeo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sv-SE"/>
              <a:t>Klicka här för att ändra format på bakgrundstexten</a:t>
            </a:r>
          </a:p>
        </p:txBody>
      </p:sp>
    </p:spTree>
    <p:extLst>
      <p:ext uri="{BB962C8B-B14F-4D97-AF65-F5344CB8AC3E}">
        <p14:creationId xmlns:p14="http://schemas.microsoft.com/office/powerpoint/2010/main" val="2431892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4">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 id="2147483727" r:id="rId19"/>
    <p:sldLayoutId id="2147483728" r:id="rId20"/>
    <p:sldLayoutId id="2147483729" r:id="rId2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1143000" y="1966770"/>
            <a:ext cx="7315200" cy="501594"/>
          </a:xfrm>
        </p:spPr>
        <p:txBody>
          <a:bodyPr>
            <a:normAutofit fontScale="90000"/>
          </a:bodyPr>
          <a:lstStyle/>
          <a:p>
            <a:r>
              <a:rPr lang="sv-SE" dirty="0"/>
              <a:t>5 varför- hitta grundorsaken</a:t>
            </a:r>
          </a:p>
        </p:txBody>
      </p:sp>
      <p:sp>
        <p:nvSpPr>
          <p:cNvPr id="3" name="Underrubrik 2"/>
          <p:cNvSpPr>
            <a:spLocks noGrp="1"/>
          </p:cNvSpPr>
          <p:nvPr>
            <p:ph type="subTitle" idx="1"/>
          </p:nvPr>
        </p:nvSpPr>
        <p:spPr>
          <a:xfrm>
            <a:off x="530054" y="4195857"/>
            <a:ext cx="5177409" cy="209725"/>
          </a:xfrm>
        </p:spPr>
        <p:txBody>
          <a:bodyPr/>
          <a:lstStyle/>
          <a:p>
            <a:r>
              <a:rPr lang="sv-SE" dirty="0"/>
              <a:t>Ett verktyg i Region Blekinges förbättringsmetodik</a:t>
            </a:r>
          </a:p>
          <a:p>
            <a:endParaRPr lang="sv-SE" dirty="0"/>
          </a:p>
        </p:txBody>
      </p:sp>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8A80FFA-2FCE-4DAC-AACA-311A1485E0C0}"/>
              </a:ext>
            </a:extLst>
          </p:cNvPr>
          <p:cNvSpPr>
            <a:spLocks noGrp="1"/>
          </p:cNvSpPr>
          <p:nvPr>
            <p:ph type="ctrTitle"/>
          </p:nvPr>
        </p:nvSpPr>
        <p:spPr>
          <a:xfrm>
            <a:off x="719818" y="897564"/>
            <a:ext cx="7772400" cy="1102519"/>
          </a:xfrm>
        </p:spPr>
        <p:txBody>
          <a:bodyPr anchor="t"/>
          <a:lstStyle/>
          <a:p>
            <a:r>
              <a:rPr lang="sv-SE" sz="3600" dirty="0"/>
              <a:t>Problemlösning med 5 varför</a:t>
            </a:r>
            <a:br>
              <a:rPr lang="sv-SE" sz="3600" dirty="0"/>
            </a:br>
            <a:br>
              <a:rPr lang="sv-SE" sz="3600" dirty="0"/>
            </a:br>
            <a:r>
              <a:rPr lang="sv-SE" sz="2400" dirty="0"/>
              <a:t>- ett enkelt och handfast sätt att hitta grundorsaker</a:t>
            </a:r>
          </a:p>
        </p:txBody>
      </p:sp>
      <p:pic>
        <p:nvPicPr>
          <p:cNvPr id="3" name="Bildobjekt 2"/>
          <p:cNvPicPr>
            <a:picLocks noChangeAspect="1"/>
          </p:cNvPicPr>
          <p:nvPr/>
        </p:nvPicPr>
        <p:blipFill>
          <a:blip r:embed="rId3"/>
          <a:stretch>
            <a:fillRect/>
          </a:stretch>
        </p:blipFill>
        <p:spPr>
          <a:xfrm>
            <a:off x="4118352" y="2686015"/>
            <a:ext cx="975332" cy="1188132"/>
          </a:xfrm>
          <a:prstGeom prst="rect">
            <a:avLst/>
          </a:prstGeom>
        </p:spPr>
      </p:pic>
    </p:spTree>
    <p:extLst>
      <p:ext uri="{BB962C8B-B14F-4D97-AF65-F5344CB8AC3E}">
        <p14:creationId xmlns:p14="http://schemas.microsoft.com/office/powerpoint/2010/main" val="1338113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1FF6247-ACAF-4EE5-84BB-66F6D82FDD21}"/>
              </a:ext>
            </a:extLst>
          </p:cNvPr>
          <p:cNvSpPr>
            <a:spLocks noGrp="1"/>
          </p:cNvSpPr>
          <p:nvPr>
            <p:ph type="title"/>
          </p:nvPr>
        </p:nvSpPr>
        <p:spPr/>
        <p:txBody>
          <a:bodyPr/>
          <a:lstStyle/>
          <a:p>
            <a:r>
              <a:rPr lang="sv-SE" dirty="0"/>
              <a:t>Verktyget 5 varför </a:t>
            </a:r>
          </a:p>
        </p:txBody>
      </p:sp>
      <p:sp>
        <p:nvSpPr>
          <p:cNvPr id="3" name="Platshållare för innehåll 2">
            <a:extLst>
              <a:ext uri="{FF2B5EF4-FFF2-40B4-BE49-F238E27FC236}">
                <a16:creationId xmlns:a16="http://schemas.microsoft.com/office/drawing/2014/main" id="{E782742C-003A-4512-B73A-92144579AD3B}"/>
              </a:ext>
            </a:extLst>
          </p:cNvPr>
          <p:cNvSpPr>
            <a:spLocks noGrp="1"/>
          </p:cNvSpPr>
          <p:nvPr>
            <p:ph idx="1"/>
          </p:nvPr>
        </p:nvSpPr>
        <p:spPr>
          <a:xfrm>
            <a:off x="971550" y="1251170"/>
            <a:ext cx="5972948" cy="1632708"/>
          </a:xfrm>
        </p:spPr>
        <p:txBody>
          <a:bodyPr/>
          <a:lstStyle/>
          <a:p>
            <a:pPr marL="0" indent="0">
              <a:buNone/>
            </a:pPr>
            <a:r>
              <a:rPr lang="sv-SE" dirty="0"/>
              <a:t>”5 varför” är en ´grundorsaksanalys. Vi ställer 0ss ofta kanske frågan en gång varför något gick fel, men det är inte så vanligt att vi ställer frågan fem gånger och som följdfråga till föregående svar. Verktyget kan användas enskilt eller som en del av ett fiskbensdiagram. </a:t>
            </a:r>
          </a:p>
          <a:p>
            <a:endParaRPr lang="sv-SE" dirty="0"/>
          </a:p>
        </p:txBody>
      </p:sp>
      <p:sp>
        <p:nvSpPr>
          <p:cNvPr id="4" name="Underrubrik 3">
            <a:extLst>
              <a:ext uri="{FF2B5EF4-FFF2-40B4-BE49-F238E27FC236}">
                <a16:creationId xmlns:a16="http://schemas.microsoft.com/office/drawing/2014/main" id="{AB458E2E-15C1-4AE6-BCC0-634E44090BF7}"/>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099157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9813D3E-B8EA-48AF-BB8D-F5B8805D3A7B}"/>
              </a:ext>
            </a:extLst>
          </p:cNvPr>
          <p:cNvSpPr>
            <a:spLocks noGrp="1"/>
          </p:cNvSpPr>
          <p:nvPr>
            <p:ph type="title"/>
          </p:nvPr>
        </p:nvSpPr>
        <p:spPr/>
        <p:txBody>
          <a:bodyPr/>
          <a:lstStyle/>
          <a:p>
            <a:r>
              <a:rPr lang="sv-SE" dirty="0"/>
              <a:t>Tips när man använder 5varför</a:t>
            </a:r>
          </a:p>
        </p:txBody>
      </p:sp>
      <p:sp>
        <p:nvSpPr>
          <p:cNvPr id="3" name="Platshållare för innehåll 2">
            <a:extLst>
              <a:ext uri="{FF2B5EF4-FFF2-40B4-BE49-F238E27FC236}">
                <a16:creationId xmlns:a16="http://schemas.microsoft.com/office/drawing/2014/main" id="{51A0B3A3-AF11-4062-B30A-C9F0A46B12B3}"/>
              </a:ext>
            </a:extLst>
          </p:cNvPr>
          <p:cNvSpPr>
            <a:spLocks noGrp="1"/>
          </p:cNvSpPr>
          <p:nvPr>
            <p:ph idx="1"/>
          </p:nvPr>
        </p:nvSpPr>
        <p:spPr>
          <a:xfrm>
            <a:off x="971549" y="1251169"/>
            <a:ext cx="7589647" cy="2692857"/>
          </a:xfrm>
        </p:spPr>
        <p:txBody>
          <a:bodyPr/>
          <a:lstStyle/>
          <a:p>
            <a:r>
              <a:rPr lang="sv-SE" dirty="0"/>
              <a:t>Se till att svaren är tillräckligt specifika och relevanta för problemet och inte diffusa och svepande som exempelvis ”för lite resurser”.</a:t>
            </a:r>
          </a:p>
          <a:p>
            <a:r>
              <a:rPr lang="sv-SE" dirty="0"/>
              <a:t>Se till att bara fråga så länge svaren är relevanta. När svaren inte längre ger någon ny information är det klokt att backa ett svar, eftersom det föregående svaret ofta är grundorsaken!</a:t>
            </a:r>
          </a:p>
          <a:p>
            <a:r>
              <a:rPr lang="sv-SE" dirty="0"/>
              <a:t>Testa att använda verktyget ofta i din vardag för att se under ytan. </a:t>
            </a:r>
            <a:br>
              <a:rPr lang="sv-SE" dirty="0"/>
            </a:br>
            <a:br>
              <a:rPr lang="sv-SE" dirty="0"/>
            </a:br>
            <a:r>
              <a:rPr lang="sv-SE" dirty="0"/>
              <a:t>I detta dokument hittar du tre mallar som alla bygger på metoden.</a:t>
            </a:r>
          </a:p>
          <a:p>
            <a:endParaRPr lang="sv-SE" dirty="0"/>
          </a:p>
        </p:txBody>
      </p:sp>
      <p:sp>
        <p:nvSpPr>
          <p:cNvPr id="4" name="Underrubrik 3">
            <a:extLst>
              <a:ext uri="{FF2B5EF4-FFF2-40B4-BE49-F238E27FC236}">
                <a16:creationId xmlns:a16="http://schemas.microsoft.com/office/drawing/2014/main" id="{E7644EFC-A31C-4D8E-A08F-753D67568375}"/>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1680670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ubrik 3"/>
          <p:cNvSpPr>
            <a:spLocks noGrp="1"/>
          </p:cNvSpPr>
          <p:nvPr>
            <p:ph type="title"/>
          </p:nvPr>
        </p:nvSpPr>
        <p:spPr bwMode="auto">
          <a:xfrm>
            <a:off x="959166" y="1048991"/>
            <a:ext cx="8688318" cy="62962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spcBef>
                <a:spcPct val="30000"/>
              </a:spcBef>
            </a:pPr>
            <a:r>
              <a:rPr lang="sv-SE" altLang="sv-SE" sz="2400" dirty="0">
                <a:cs typeface="ヒラギノ角ゴ Pro W3"/>
              </a:rPr>
              <a:t>5 Varför? – 3 aspekter</a:t>
            </a:r>
            <a:br>
              <a:rPr lang="sv-SE" altLang="sv-SE" dirty="0">
                <a:cs typeface="ヒラギノ角ゴ Pro W3"/>
              </a:rPr>
            </a:br>
            <a:endParaRPr lang="sv-SE" altLang="sv-SE" dirty="0"/>
          </a:p>
        </p:txBody>
      </p:sp>
      <p:sp>
        <p:nvSpPr>
          <p:cNvPr id="2" name="Platshållare för text 1"/>
          <p:cNvSpPr>
            <a:spLocks noGrp="1"/>
          </p:cNvSpPr>
          <p:nvPr>
            <p:ph type="body" sz="half" idx="2"/>
          </p:nvPr>
        </p:nvSpPr>
        <p:spPr>
          <a:xfrm>
            <a:off x="959166" y="1829953"/>
            <a:ext cx="6646984" cy="1998469"/>
          </a:xfrm>
        </p:spPr>
        <p:txBody>
          <a:bodyPr/>
          <a:lstStyle/>
          <a:p>
            <a:r>
              <a:rPr lang="sv-SE" altLang="sv-SE" sz="1800" dirty="0">
                <a:solidFill>
                  <a:srgbClr val="000000"/>
                </a:solidFill>
              </a:rPr>
              <a:t>Ett problem kan lösas, men kan också förebyggas, undvikas eller åtminstone upptäckas i tid. </a:t>
            </a:r>
            <a:br>
              <a:rPr lang="sv-SE" altLang="sv-SE" sz="1800" dirty="0">
                <a:solidFill>
                  <a:srgbClr val="000000"/>
                </a:solidFill>
              </a:rPr>
            </a:br>
            <a:br>
              <a:rPr lang="sv-SE" altLang="sv-SE" sz="1800" dirty="0">
                <a:solidFill>
                  <a:srgbClr val="000000"/>
                </a:solidFill>
              </a:rPr>
            </a:br>
            <a:r>
              <a:rPr lang="sv-SE" altLang="sv-SE" sz="1800" dirty="0">
                <a:solidFill>
                  <a:srgbClr val="000000"/>
                </a:solidFill>
              </a:rPr>
              <a:t>5 Varför?-frågor kan ställas i alla dessa tre aspekter. </a:t>
            </a:r>
            <a:r>
              <a:rPr lang="sv-SE" altLang="sv-SE" sz="1800" dirty="0"/>
              <a:t>Detta är en bra metod för hitta ett sätt att minska problemen medan man implementerar en långsiktig lösning.</a:t>
            </a:r>
          </a:p>
        </p:txBody>
      </p:sp>
    </p:spTree>
    <p:extLst>
      <p:ext uri="{BB962C8B-B14F-4D97-AF65-F5344CB8AC3E}">
        <p14:creationId xmlns:p14="http://schemas.microsoft.com/office/powerpoint/2010/main" val="3415027598"/>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Platshållare för innehåll 2"/>
          <p:cNvGraphicFramePr>
            <a:graphicFrameLocks noGrp="1"/>
          </p:cNvGraphicFramePr>
          <p:nvPr>
            <p:ph idx="1"/>
            <p:extLst>
              <p:ext uri="{D42A27DB-BD31-4B8C-83A1-F6EECF244321}">
                <p14:modId xmlns:p14="http://schemas.microsoft.com/office/powerpoint/2010/main" val="3641582309"/>
              </p:ext>
            </p:extLst>
          </p:nvPr>
        </p:nvGraphicFramePr>
        <p:xfrm>
          <a:off x="506845" y="428262"/>
          <a:ext cx="7511740" cy="3570981"/>
        </p:xfrm>
        <a:graphic>
          <a:graphicData uri="http://schemas.openxmlformats.org/drawingml/2006/table">
            <a:tbl>
              <a:tblPr firstRow="1" bandRow="1">
                <a:tableStyleId>{5C22544A-7EE6-4342-B048-85BDC9FD1C3A}</a:tableStyleId>
              </a:tblPr>
              <a:tblGrid>
                <a:gridCol w="1070807">
                  <a:extLst>
                    <a:ext uri="{9D8B030D-6E8A-4147-A177-3AD203B41FA5}">
                      <a16:colId xmlns:a16="http://schemas.microsoft.com/office/drawing/2014/main" val="20000"/>
                    </a:ext>
                  </a:extLst>
                </a:gridCol>
                <a:gridCol w="2234711">
                  <a:extLst>
                    <a:ext uri="{9D8B030D-6E8A-4147-A177-3AD203B41FA5}">
                      <a16:colId xmlns:a16="http://schemas.microsoft.com/office/drawing/2014/main" val="20001"/>
                    </a:ext>
                  </a:extLst>
                </a:gridCol>
                <a:gridCol w="2103258">
                  <a:extLst>
                    <a:ext uri="{9D8B030D-6E8A-4147-A177-3AD203B41FA5}">
                      <a16:colId xmlns:a16="http://schemas.microsoft.com/office/drawing/2014/main" val="20002"/>
                    </a:ext>
                  </a:extLst>
                </a:gridCol>
                <a:gridCol w="2102964">
                  <a:extLst>
                    <a:ext uri="{9D8B030D-6E8A-4147-A177-3AD203B41FA5}">
                      <a16:colId xmlns:a16="http://schemas.microsoft.com/office/drawing/2014/main" val="20003"/>
                    </a:ext>
                  </a:extLst>
                </a:gridCol>
              </a:tblGrid>
              <a:tr h="794506">
                <a:tc>
                  <a:txBody>
                    <a:bodyPr/>
                    <a:lstStyle/>
                    <a:p>
                      <a:pPr algn="ctr"/>
                      <a:r>
                        <a:rPr lang="sv-SE" sz="1400" dirty="0">
                          <a:solidFill>
                            <a:schemeClr val="tx1"/>
                          </a:solidFill>
                        </a:rPr>
                        <a:t>Varför?</a:t>
                      </a:r>
                    </a:p>
                    <a:p>
                      <a:pPr algn="ctr"/>
                      <a:r>
                        <a:rPr lang="sv-SE" sz="1400" dirty="0">
                          <a:solidFill>
                            <a:schemeClr val="tx1"/>
                          </a:solidFill>
                        </a:rPr>
                        <a:t>#</a:t>
                      </a:r>
                    </a:p>
                  </a:txBody>
                  <a:tcPr marL="56793" marR="56793" marT="34283" marB="34283">
                    <a:solidFill>
                      <a:schemeClr val="accent1">
                        <a:alpha val="60000"/>
                      </a:schemeClr>
                    </a:solidFill>
                  </a:tcPr>
                </a:tc>
                <a:tc>
                  <a:txBody>
                    <a:bodyPr/>
                    <a:lstStyle/>
                    <a:p>
                      <a:pPr algn="ctr"/>
                      <a:r>
                        <a:rPr lang="sv-SE" sz="1400" dirty="0">
                          <a:solidFill>
                            <a:schemeClr val="tx1"/>
                          </a:solidFill>
                        </a:rPr>
                        <a:t>Varför uppstod problemet?</a:t>
                      </a:r>
                    </a:p>
                  </a:txBody>
                  <a:tcPr marL="56793" marR="56793" marT="34283" marB="34283">
                    <a:solidFill>
                      <a:schemeClr val="accent1">
                        <a:alpha val="60000"/>
                      </a:schemeClr>
                    </a:solidFill>
                  </a:tcPr>
                </a:tc>
                <a:tc>
                  <a:txBody>
                    <a:bodyPr/>
                    <a:lstStyle/>
                    <a:p>
                      <a:pPr algn="ctr"/>
                      <a:r>
                        <a:rPr lang="sv-SE" sz="1400" dirty="0">
                          <a:solidFill>
                            <a:schemeClr val="tx1"/>
                          </a:solidFill>
                        </a:rPr>
                        <a:t>Varför upptäcktes inte problemet?</a:t>
                      </a:r>
                    </a:p>
                  </a:txBody>
                  <a:tcPr marL="56793" marR="56793" marT="34283" marB="34283">
                    <a:solidFill>
                      <a:schemeClr val="accent1">
                        <a:alpha val="60000"/>
                      </a:schemeClr>
                    </a:solidFill>
                  </a:tcPr>
                </a:tc>
                <a:tc>
                  <a:txBody>
                    <a:bodyPr/>
                    <a:lstStyle/>
                    <a:p>
                      <a:pPr algn="ctr"/>
                      <a:r>
                        <a:rPr lang="sv-SE" sz="1400" dirty="0">
                          <a:solidFill>
                            <a:schemeClr val="tx1"/>
                          </a:solidFill>
                        </a:rPr>
                        <a:t>Varför förebyggdes inte problemet?</a:t>
                      </a:r>
                    </a:p>
                  </a:txBody>
                  <a:tcPr marL="56793" marR="56793" marT="34283" marB="34283">
                    <a:solidFill>
                      <a:schemeClr val="accent1">
                        <a:alpha val="60000"/>
                      </a:schemeClr>
                    </a:solidFill>
                  </a:tcPr>
                </a:tc>
                <a:extLst>
                  <a:ext uri="{0D108BD9-81ED-4DB2-BD59-A6C34878D82A}">
                    <a16:rowId xmlns:a16="http://schemas.microsoft.com/office/drawing/2014/main" val="10000"/>
                  </a:ext>
                </a:extLst>
              </a:tr>
              <a:tr h="555295">
                <a:tc>
                  <a:txBody>
                    <a:bodyPr/>
                    <a:lstStyle/>
                    <a:p>
                      <a:pPr algn="ctr"/>
                      <a:r>
                        <a:rPr lang="sv-SE" sz="1400" dirty="0">
                          <a:solidFill>
                            <a:schemeClr val="tx1"/>
                          </a:solidFill>
                        </a:rPr>
                        <a:t>1:a Varför?</a:t>
                      </a:r>
                    </a:p>
                  </a:txBody>
                  <a:tcPr marL="56793" marR="56793" marT="34283" marB="34283">
                    <a:solidFill>
                      <a:schemeClr val="accent1">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extLst>
                  <a:ext uri="{0D108BD9-81ED-4DB2-BD59-A6C34878D82A}">
                    <a16:rowId xmlns:a16="http://schemas.microsoft.com/office/drawing/2014/main" val="10001"/>
                  </a:ext>
                </a:extLst>
              </a:tr>
              <a:tr h="55529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sv-SE" sz="1400" dirty="0">
                          <a:solidFill>
                            <a:schemeClr val="tx1"/>
                          </a:solidFill>
                        </a:rPr>
                        <a:t>2:a Varför?</a:t>
                      </a:r>
                    </a:p>
                  </a:txBody>
                  <a:tcPr marL="56793" marR="56793" marT="34283" marB="34283">
                    <a:solidFill>
                      <a:schemeClr val="accent1">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extLst>
                  <a:ext uri="{0D108BD9-81ED-4DB2-BD59-A6C34878D82A}">
                    <a16:rowId xmlns:a16="http://schemas.microsoft.com/office/drawing/2014/main" val="10002"/>
                  </a:ext>
                </a:extLst>
              </a:tr>
              <a:tr h="55529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sv-SE" sz="1400" dirty="0">
                          <a:solidFill>
                            <a:schemeClr val="tx1"/>
                          </a:solidFill>
                        </a:rPr>
                        <a:t>3:e</a:t>
                      </a:r>
                      <a:r>
                        <a:rPr lang="sv-SE" sz="1400" baseline="0" dirty="0">
                          <a:solidFill>
                            <a:schemeClr val="tx1"/>
                          </a:solidFill>
                        </a:rPr>
                        <a:t> </a:t>
                      </a:r>
                      <a:r>
                        <a:rPr lang="sv-SE" sz="1400" dirty="0">
                          <a:solidFill>
                            <a:schemeClr val="tx1"/>
                          </a:solidFill>
                        </a:rPr>
                        <a:t>Varför?</a:t>
                      </a:r>
                    </a:p>
                  </a:txBody>
                  <a:tcPr marL="56793" marR="56793" marT="34283" marB="34283">
                    <a:solidFill>
                      <a:schemeClr val="accent1">
                        <a:alpha val="60000"/>
                      </a:schemeClr>
                    </a:solidFill>
                  </a:tcPr>
                </a:tc>
                <a:tc>
                  <a:txBody>
                    <a:bodyPr/>
                    <a:lstStyle/>
                    <a:p>
                      <a:endParaRPr lang="sv-SE" sz="140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extLst>
                  <a:ext uri="{0D108BD9-81ED-4DB2-BD59-A6C34878D82A}">
                    <a16:rowId xmlns:a16="http://schemas.microsoft.com/office/drawing/2014/main" val="10003"/>
                  </a:ext>
                </a:extLst>
              </a:tr>
              <a:tr h="55529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sv-SE" sz="1400" dirty="0">
                          <a:solidFill>
                            <a:schemeClr val="tx1"/>
                          </a:solidFill>
                        </a:rPr>
                        <a:t>4:e Varför?</a:t>
                      </a:r>
                    </a:p>
                  </a:txBody>
                  <a:tcPr marL="56793" marR="56793" marT="34283" marB="34283">
                    <a:solidFill>
                      <a:schemeClr val="accent1">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extLst>
                  <a:ext uri="{0D108BD9-81ED-4DB2-BD59-A6C34878D82A}">
                    <a16:rowId xmlns:a16="http://schemas.microsoft.com/office/drawing/2014/main" val="10004"/>
                  </a:ext>
                </a:extLst>
              </a:tr>
              <a:tr h="55529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sv-SE" sz="1400" dirty="0">
                          <a:solidFill>
                            <a:schemeClr val="tx1"/>
                          </a:solidFill>
                        </a:rPr>
                        <a:t>5:e Varför?</a:t>
                      </a:r>
                    </a:p>
                  </a:txBody>
                  <a:tcPr marL="56793" marR="56793" marT="34283" marB="34283">
                    <a:solidFill>
                      <a:schemeClr val="accent1">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tc>
                  <a:txBody>
                    <a:bodyPr/>
                    <a:lstStyle/>
                    <a:p>
                      <a:endParaRPr lang="sv-SE" sz="1400">
                        <a:solidFill>
                          <a:schemeClr val="tx1"/>
                        </a:solidFill>
                      </a:endParaRPr>
                    </a:p>
                  </a:txBody>
                  <a:tcPr marL="56793" marR="56793" marT="34283" marB="34283">
                    <a:solidFill>
                      <a:schemeClr val="accent6">
                        <a:alpha val="60000"/>
                      </a:schemeClr>
                    </a:solidFill>
                  </a:tcPr>
                </a:tc>
                <a:tc>
                  <a:txBody>
                    <a:bodyPr/>
                    <a:lstStyle/>
                    <a:p>
                      <a:endParaRPr lang="sv-SE" sz="1400" dirty="0">
                        <a:solidFill>
                          <a:schemeClr val="tx1"/>
                        </a:solidFill>
                      </a:endParaRPr>
                    </a:p>
                  </a:txBody>
                  <a:tcPr marL="56793" marR="56793" marT="34283" marB="34283">
                    <a:solidFill>
                      <a:schemeClr val="accent6">
                        <a:alpha val="60000"/>
                      </a:schemeClr>
                    </a:solidFill>
                  </a:tcPr>
                </a:tc>
                <a:extLst>
                  <a:ext uri="{0D108BD9-81ED-4DB2-BD59-A6C34878D82A}">
                    <a16:rowId xmlns:a16="http://schemas.microsoft.com/office/drawing/2014/main" val="10005"/>
                  </a:ext>
                </a:extLst>
              </a:tr>
            </a:tbl>
          </a:graphicData>
        </a:graphic>
      </p:graphicFrame>
      <p:sp>
        <p:nvSpPr>
          <p:cNvPr id="6" name="Rubrik 5">
            <a:extLst>
              <a:ext uri="{FF2B5EF4-FFF2-40B4-BE49-F238E27FC236}">
                <a16:creationId xmlns:a16="http://schemas.microsoft.com/office/drawing/2014/main" id="{5231C108-8183-4001-BC41-B2C20FA26D5C}"/>
              </a:ext>
            </a:extLst>
          </p:cNvPr>
          <p:cNvSpPr>
            <a:spLocks noGrp="1"/>
          </p:cNvSpPr>
          <p:nvPr>
            <p:ph type="title"/>
          </p:nvPr>
        </p:nvSpPr>
        <p:spPr/>
        <p:txBody>
          <a:bodyPr/>
          <a:lstStyle/>
          <a:p>
            <a:endParaRPr lang="sv-SE"/>
          </a:p>
        </p:txBody>
      </p:sp>
    </p:spTree>
    <p:extLst>
      <p:ext uri="{BB962C8B-B14F-4D97-AF65-F5344CB8AC3E}">
        <p14:creationId xmlns:p14="http://schemas.microsoft.com/office/powerpoint/2010/main" val="2730539488"/>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llips 6"/>
          <p:cNvSpPr>
            <a:spLocks noChangeArrowheads="1"/>
          </p:cNvSpPr>
          <p:nvPr/>
        </p:nvSpPr>
        <p:spPr bwMode="auto">
          <a:xfrm>
            <a:off x="1831181" y="252412"/>
            <a:ext cx="4644629" cy="377429"/>
          </a:xfrm>
          <a:prstGeom prst="ellipse">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pPr algn="ctr"/>
            <a:r>
              <a:rPr lang="sv-SE" altLang="sv-SE" sz="1350" b="1" dirty="0"/>
              <a:t>Problem</a:t>
            </a:r>
          </a:p>
        </p:txBody>
      </p:sp>
      <p:sp>
        <p:nvSpPr>
          <p:cNvPr id="8" name="Rektangel med rundade hörn 7"/>
          <p:cNvSpPr/>
          <p:nvPr/>
        </p:nvSpPr>
        <p:spPr bwMode="auto">
          <a:xfrm>
            <a:off x="2951560" y="965597"/>
            <a:ext cx="2403872" cy="485775"/>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svar</a:t>
            </a:r>
          </a:p>
        </p:txBody>
      </p:sp>
      <p:sp>
        <p:nvSpPr>
          <p:cNvPr id="9" name="Rektangel med rundade hörn 8"/>
          <p:cNvSpPr/>
          <p:nvPr/>
        </p:nvSpPr>
        <p:spPr bwMode="auto">
          <a:xfrm>
            <a:off x="2965847" y="1785938"/>
            <a:ext cx="2375297" cy="486966"/>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Svar</a:t>
            </a:r>
          </a:p>
        </p:txBody>
      </p:sp>
      <p:sp>
        <p:nvSpPr>
          <p:cNvPr id="10" name="Rektangel med rundade hörn 9"/>
          <p:cNvSpPr/>
          <p:nvPr/>
        </p:nvSpPr>
        <p:spPr bwMode="auto">
          <a:xfrm>
            <a:off x="2951560" y="2607469"/>
            <a:ext cx="2403872" cy="485775"/>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Svar</a:t>
            </a:r>
          </a:p>
        </p:txBody>
      </p:sp>
      <p:sp>
        <p:nvSpPr>
          <p:cNvPr id="11" name="Rektangel med rundade hörn 10"/>
          <p:cNvSpPr/>
          <p:nvPr/>
        </p:nvSpPr>
        <p:spPr bwMode="auto">
          <a:xfrm>
            <a:off x="2951560" y="3429000"/>
            <a:ext cx="2403872" cy="485775"/>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Svar</a:t>
            </a:r>
          </a:p>
        </p:txBody>
      </p:sp>
      <p:sp>
        <p:nvSpPr>
          <p:cNvPr id="12" name="Rektangel med rundade hörn 11"/>
          <p:cNvSpPr/>
          <p:nvPr/>
        </p:nvSpPr>
        <p:spPr bwMode="auto">
          <a:xfrm>
            <a:off x="2951560" y="4250531"/>
            <a:ext cx="2403872" cy="485775"/>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Grundorsak</a:t>
            </a:r>
          </a:p>
        </p:txBody>
      </p:sp>
      <p:sp>
        <p:nvSpPr>
          <p:cNvPr id="53256" name="Ned 14"/>
          <p:cNvSpPr>
            <a:spLocks noChangeArrowheads="1"/>
          </p:cNvSpPr>
          <p:nvPr/>
        </p:nvSpPr>
        <p:spPr bwMode="auto">
          <a:xfrm>
            <a:off x="3967163" y="683420"/>
            <a:ext cx="372666" cy="192881"/>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57" name="Ned 15"/>
          <p:cNvSpPr>
            <a:spLocks noChangeArrowheads="1"/>
          </p:cNvSpPr>
          <p:nvPr/>
        </p:nvSpPr>
        <p:spPr bwMode="auto">
          <a:xfrm>
            <a:off x="3967163" y="1539480"/>
            <a:ext cx="372666" cy="192881"/>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58" name="Ned 16"/>
          <p:cNvSpPr>
            <a:spLocks noChangeArrowheads="1"/>
          </p:cNvSpPr>
          <p:nvPr/>
        </p:nvSpPr>
        <p:spPr bwMode="auto">
          <a:xfrm>
            <a:off x="3967163" y="2358630"/>
            <a:ext cx="372666" cy="191690"/>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59" name="Ned 17"/>
          <p:cNvSpPr>
            <a:spLocks noChangeArrowheads="1"/>
          </p:cNvSpPr>
          <p:nvPr/>
        </p:nvSpPr>
        <p:spPr bwMode="auto">
          <a:xfrm>
            <a:off x="3967163" y="3155158"/>
            <a:ext cx="372666" cy="192881"/>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60" name="Ned 18"/>
          <p:cNvSpPr>
            <a:spLocks noChangeArrowheads="1"/>
          </p:cNvSpPr>
          <p:nvPr/>
        </p:nvSpPr>
        <p:spPr bwMode="auto">
          <a:xfrm>
            <a:off x="3967163" y="3973117"/>
            <a:ext cx="372666" cy="192881"/>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61" name="Rektangel 19"/>
          <p:cNvSpPr>
            <a:spLocks noChangeArrowheads="1"/>
          </p:cNvSpPr>
          <p:nvPr/>
        </p:nvSpPr>
        <p:spPr bwMode="auto">
          <a:xfrm>
            <a:off x="5511404" y="654845"/>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53262" name="Rektangel 20"/>
          <p:cNvSpPr>
            <a:spLocks noChangeArrowheads="1"/>
          </p:cNvSpPr>
          <p:nvPr/>
        </p:nvSpPr>
        <p:spPr bwMode="auto">
          <a:xfrm>
            <a:off x="5511404" y="1510904"/>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53263" name="Rektangel 21"/>
          <p:cNvSpPr>
            <a:spLocks noChangeArrowheads="1"/>
          </p:cNvSpPr>
          <p:nvPr/>
        </p:nvSpPr>
        <p:spPr bwMode="auto">
          <a:xfrm>
            <a:off x="5511404" y="2309813"/>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53264" name="Rektangel 22"/>
          <p:cNvSpPr>
            <a:spLocks noChangeArrowheads="1"/>
          </p:cNvSpPr>
          <p:nvPr/>
        </p:nvSpPr>
        <p:spPr bwMode="auto">
          <a:xfrm>
            <a:off x="5511404" y="3124201"/>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53265" name="Rektangel 23"/>
          <p:cNvSpPr>
            <a:spLocks noChangeArrowheads="1"/>
          </p:cNvSpPr>
          <p:nvPr/>
        </p:nvSpPr>
        <p:spPr bwMode="auto">
          <a:xfrm>
            <a:off x="5511404" y="3962401"/>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Tree>
    <p:extLst>
      <p:ext uri="{BB962C8B-B14F-4D97-AF65-F5344CB8AC3E}">
        <p14:creationId xmlns:p14="http://schemas.microsoft.com/office/powerpoint/2010/main" val="113102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llips 6"/>
          <p:cNvSpPr>
            <a:spLocks noChangeArrowheads="1"/>
          </p:cNvSpPr>
          <p:nvPr/>
        </p:nvSpPr>
        <p:spPr bwMode="auto">
          <a:xfrm>
            <a:off x="1831181" y="252412"/>
            <a:ext cx="4644629" cy="377429"/>
          </a:xfrm>
          <a:prstGeom prst="ellipse">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pPr algn="ctr"/>
            <a:r>
              <a:rPr lang="sv-SE" altLang="sv-SE" sz="1350" b="1"/>
              <a:t>Patienten kom sent till röntgen</a:t>
            </a:r>
          </a:p>
        </p:txBody>
      </p:sp>
      <p:sp>
        <p:nvSpPr>
          <p:cNvPr id="8" name="Rektangel med rundade hörn 7"/>
          <p:cNvSpPr/>
          <p:nvPr/>
        </p:nvSpPr>
        <p:spPr bwMode="auto">
          <a:xfrm>
            <a:off x="2951560" y="965597"/>
            <a:ext cx="2403872" cy="485775"/>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Transportören kunde inte köra patienten på utsatt tid</a:t>
            </a:r>
          </a:p>
        </p:txBody>
      </p:sp>
      <p:sp>
        <p:nvSpPr>
          <p:cNvPr id="9" name="Rektangel med rundade hörn 8"/>
          <p:cNvSpPr/>
          <p:nvPr/>
        </p:nvSpPr>
        <p:spPr bwMode="auto">
          <a:xfrm>
            <a:off x="2965847" y="1785938"/>
            <a:ext cx="2375297" cy="486966"/>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De var tvungna att hitta en fungerande rullstol</a:t>
            </a:r>
          </a:p>
        </p:txBody>
      </p:sp>
      <p:sp>
        <p:nvSpPr>
          <p:cNvPr id="10" name="Rektangel med rundade hörn 9"/>
          <p:cNvSpPr/>
          <p:nvPr/>
        </p:nvSpPr>
        <p:spPr bwMode="auto">
          <a:xfrm>
            <a:off x="2951560" y="2607469"/>
            <a:ext cx="2403872" cy="485775"/>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Den ordinarie var utsliten</a:t>
            </a:r>
          </a:p>
        </p:txBody>
      </p:sp>
      <p:sp>
        <p:nvSpPr>
          <p:cNvPr id="11" name="Rektangel med rundade hörn 10"/>
          <p:cNvSpPr/>
          <p:nvPr/>
        </p:nvSpPr>
        <p:spPr bwMode="auto">
          <a:xfrm>
            <a:off x="2951560" y="3429000"/>
            <a:ext cx="2403872" cy="485775"/>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Den hade inte kontrollerats på länge</a:t>
            </a:r>
          </a:p>
        </p:txBody>
      </p:sp>
      <p:sp>
        <p:nvSpPr>
          <p:cNvPr id="12" name="Rektangel med rundade hörn 11"/>
          <p:cNvSpPr/>
          <p:nvPr/>
        </p:nvSpPr>
        <p:spPr bwMode="auto">
          <a:xfrm>
            <a:off x="2951560" y="4250531"/>
            <a:ext cx="2403872" cy="485775"/>
          </a:xfrm>
          <a:prstGeom prst="roundRect">
            <a:avLst/>
          </a:prstGeom>
          <a:ln>
            <a:headEnd type="none" w="med" len="med"/>
            <a:tailEnd type="none" w="med" len="med"/>
          </a:ln>
          <a:extLst>
            <a:ext uri="{AF507438-7753-43e0-B8FC-AC1667EBCBE1}"/>
          </a:ex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sv-SE" sz="1350" b="1" dirty="0"/>
              <a:t>Personalen visste inte att den behövde kontrolleras</a:t>
            </a:r>
          </a:p>
        </p:txBody>
      </p:sp>
      <p:sp>
        <p:nvSpPr>
          <p:cNvPr id="53256" name="Ned 14"/>
          <p:cNvSpPr>
            <a:spLocks noChangeArrowheads="1"/>
          </p:cNvSpPr>
          <p:nvPr/>
        </p:nvSpPr>
        <p:spPr bwMode="auto">
          <a:xfrm>
            <a:off x="3967163" y="683420"/>
            <a:ext cx="372666" cy="192881"/>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57" name="Ned 15"/>
          <p:cNvSpPr>
            <a:spLocks noChangeArrowheads="1"/>
          </p:cNvSpPr>
          <p:nvPr/>
        </p:nvSpPr>
        <p:spPr bwMode="auto">
          <a:xfrm>
            <a:off x="3967163" y="1539480"/>
            <a:ext cx="372666" cy="192881"/>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58" name="Ned 16"/>
          <p:cNvSpPr>
            <a:spLocks noChangeArrowheads="1"/>
          </p:cNvSpPr>
          <p:nvPr/>
        </p:nvSpPr>
        <p:spPr bwMode="auto">
          <a:xfrm>
            <a:off x="3967163" y="2358630"/>
            <a:ext cx="372666" cy="191690"/>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59" name="Ned 17"/>
          <p:cNvSpPr>
            <a:spLocks noChangeArrowheads="1"/>
          </p:cNvSpPr>
          <p:nvPr/>
        </p:nvSpPr>
        <p:spPr bwMode="auto">
          <a:xfrm>
            <a:off x="3967163" y="3155158"/>
            <a:ext cx="372666" cy="192881"/>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60" name="Ned 18"/>
          <p:cNvSpPr>
            <a:spLocks noChangeArrowheads="1"/>
          </p:cNvSpPr>
          <p:nvPr/>
        </p:nvSpPr>
        <p:spPr bwMode="auto">
          <a:xfrm>
            <a:off x="3967163" y="3973117"/>
            <a:ext cx="372666" cy="192881"/>
          </a:xfrm>
          <a:prstGeom prst="downArrow">
            <a:avLst>
              <a:gd name="adj1" fmla="val 50000"/>
              <a:gd name="adj2" fmla="val 50000"/>
            </a:avLst>
          </a:prstGeom>
          <a:solidFill>
            <a:schemeClr val="tx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3261" name="Rektangel 19"/>
          <p:cNvSpPr>
            <a:spLocks noChangeArrowheads="1"/>
          </p:cNvSpPr>
          <p:nvPr/>
        </p:nvSpPr>
        <p:spPr bwMode="auto">
          <a:xfrm>
            <a:off x="5511404" y="654845"/>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53262" name="Rektangel 20"/>
          <p:cNvSpPr>
            <a:spLocks noChangeArrowheads="1"/>
          </p:cNvSpPr>
          <p:nvPr/>
        </p:nvSpPr>
        <p:spPr bwMode="auto">
          <a:xfrm>
            <a:off x="5511404" y="1510904"/>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53263" name="Rektangel 21"/>
          <p:cNvSpPr>
            <a:spLocks noChangeArrowheads="1"/>
          </p:cNvSpPr>
          <p:nvPr/>
        </p:nvSpPr>
        <p:spPr bwMode="auto">
          <a:xfrm>
            <a:off x="5511404" y="2309813"/>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53264" name="Rektangel 22"/>
          <p:cNvSpPr>
            <a:spLocks noChangeArrowheads="1"/>
          </p:cNvSpPr>
          <p:nvPr/>
        </p:nvSpPr>
        <p:spPr bwMode="auto">
          <a:xfrm>
            <a:off x="5511404" y="3124201"/>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53265" name="Rektangel 23"/>
          <p:cNvSpPr>
            <a:spLocks noChangeArrowheads="1"/>
          </p:cNvSpPr>
          <p:nvPr/>
        </p:nvSpPr>
        <p:spPr bwMode="auto">
          <a:xfrm>
            <a:off x="5511404" y="3962401"/>
            <a:ext cx="996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r>
              <a:rPr lang="sv-SE" altLang="sv-SE" sz="1800" b="1" i="1"/>
              <a:t>Varför?</a:t>
            </a:r>
            <a:endParaRPr lang="sv-SE" altLang="sv-SE" sz="1800"/>
          </a:p>
        </p:txBody>
      </p:sp>
      <p:sp>
        <p:nvSpPr>
          <p:cNvPr id="2" name="Rektangel 1"/>
          <p:cNvSpPr/>
          <p:nvPr/>
        </p:nvSpPr>
        <p:spPr>
          <a:xfrm rot="18349775">
            <a:off x="1055991" y="2038058"/>
            <a:ext cx="1973938" cy="692497"/>
          </a:xfrm>
          <a:prstGeom prst="rect">
            <a:avLst/>
          </a:prstGeom>
          <a:noFill/>
        </p:spPr>
        <p:txBody>
          <a:bodyPr wrap="none" lIns="68580" tIns="34290" rIns="68580" bIns="34290">
            <a:spAutoFit/>
          </a:bodyPr>
          <a:lstStyle/>
          <a:p>
            <a:pPr algn="ctr"/>
            <a:r>
              <a:rPr lang="sv-SE" sz="4050" dirty="0">
                <a:ln w="0"/>
                <a:gradFill>
                  <a:gsLst>
                    <a:gs pos="21000">
                      <a:srgbClr val="53575C"/>
                    </a:gs>
                    <a:gs pos="88000">
                      <a:srgbClr val="C5C7CA"/>
                    </a:gs>
                  </a:gsLst>
                  <a:lin ang="5400000"/>
                </a:gradFill>
              </a:rPr>
              <a:t>exempel</a:t>
            </a:r>
          </a:p>
        </p:txBody>
      </p:sp>
    </p:spTree>
    <p:extLst>
      <p:ext uri="{BB962C8B-B14F-4D97-AF65-F5344CB8AC3E}">
        <p14:creationId xmlns:p14="http://schemas.microsoft.com/office/powerpoint/2010/main" val="3485948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Ellips 17"/>
          <p:cNvSpPr>
            <a:spLocks noChangeArrowheads="1"/>
          </p:cNvSpPr>
          <p:nvPr/>
        </p:nvSpPr>
        <p:spPr bwMode="auto">
          <a:xfrm>
            <a:off x="4817269" y="1752600"/>
            <a:ext cx="672704"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0" name="Ellips 18"/>
          <p:cNvSpPr>
            <a:spLocks noChangeArrowheads="1"/>
          </p:cNvSpPr>
          <p:nvPr/>
        </p:nvSpPr>
        <p:spPr bwMode="auto">
          <a:xfrm>
            <a:off x="5906692" y="1752600"/>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1" name="Ellips 19"/>
          <p:cNvSpPr>
            <a:spLocks noChangeArrowheads="1"/>
          </p:cNvSpPr>
          <p:nvPr/>
        </p:nvSpPr>
        <p:spPr bwMode="auto">
          <a:xfrm>
            <a:off x="2719387" y="1752600"/>
            <a:ext cx="672704"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2" name="Ellips 20"/>
          <p:cNvSpPr>
            <a:spLocks noChangeArrowheads="1"/>
          </p:cNvSpPr>
          <p:nvPr/>
        </p:nvSpPr>
        <p:spPr bwMode="auto">
          <a:xfrm>
            <a:off x="3768330" y="2052637"/>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3" name="Ellips 21"/>
          <p:cNvSpPr>
            <a:spLocks noChangeArrowheads="1"/>
          </p:cNvSpPr>
          <p:nvPr/>
        </p:nvSpPr>
        <p:spPr bwMode="auto">
          <a:xfrm>
            <a:off x="3768330" y="1752600"/>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4" name="Ellips 32"/>
          <p:cNvSpPr>
            <a:spLocks noChangeArrowheads="1"/>
          </p:cNvSpPr>
          <p:nvPr/>
        </p:nvSpPr>
        <p:spPr bwMode="auto">
          <a:xfrm>
            <a:off x="4817269" y="3455194"/>
            <a:ext cx="672704"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5" name="Ellips 33"/>
          <p:cNvSpPr>
            <a:spLocks noChangeArrowheads="1"/>
          </p:cNvSpPr>
          <p:nvPr/>
        </p:nvSpPr>
        <p:spPr bwMode="auto">
          <a:xfrm>
            <a:off x="4817269" y="3136106"/>
            <a:ext cx="672704"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6" name="Ellips 34"/>
          <p:cNvSpPr>
            <a:spLocks noChangeArrowheads="1"/>
          </p:cNvSpPr>
          <p:nvPr/>
        </p:nvSpPr>
        <p:spPr bwMode="auto">
          <a:xfrm>
            <a:off x="5906692" y="3136106"/>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7" name="Ellips 35"/>
          <p:cNvSpPr>
            <a:spLocks noChangeArrowheads="1"/>
          </p:cNvSpPr>
          <p:nvPr/>
        </p:nvSpPr>
        <p:spPr bwMode="auto">
          <a:xfrm>
            <a:off x="2674144" y="3136106"/>
            <a:ext cx="672704"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8" name="Ellips 36"/>
          <p:cNvSpPr>
            <a:spLocks noChangeArrowheads="1"/>
          </p:cNvSpPr>
          <p:nvPr/>
        </p:nvSpPr>
        <p:spPr bwMode="auto">
          <a:xfrm>
            <a:off x="3768330" y="3455194"/>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09" name="Ellips 37"/>
          <p:cNvSpPr>
            <a:spLocks noChangeArrowheads="1"/>
          </p:cNvSpPr>
          <p:nvPr/>
        </p:nvSpPr>
        <p:spPr bwMode="auto">
          <a:xfrm>
            <a:off x="3768330" y="3136106"/>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10" name="Ellips 42"/>
          <p:cNvSpPr>
            <a:spLocks noChangeArrowheads="1"/>
          </p:cNvSpPr>
          <p:nvPr/>
        </p:nvSpPr>
        <p:spPr bwMode="auto">
          <a:xfrm>
            <a:off x="5906692" y="2421731"/>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11" name="Ellips 43"/>
          <p:cNvSpPr>
            <a:spLocks noChangeArrowheads="1"/>
          </p:cNvSpPr>
          <p:nvPr/>
        </p:nvSpPr>
        <p:spPr bwMode="auto">
          <a:xfrm>
            <a:off x="4817269" y="2421731"/>
            <a:ext cx="672704"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12" name="Ellips 44"/>
          <p:cNvSpPr>
            <a:spLocks noChangeArrowheads="1"/>
          </p:cNvSpPr>
          <p:nvPr/>
        </p:nvSpPr>
        <p:spPr bwMode="auto">
          <a:xfrm>
            <a:off x="1656161" y="1752600"/>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13" name="Ellips 45"/>
          <p:cNvSpPr>
            <a:spLocks noChangeArrowheads="1"/>
          </p:cNvSpPr>
          <p:nvPr/>
        </p:nvSpPr>
        <p:spPr bwMode="auto">
          <a:xfrm>
            <a:off x="1601392" y="3136106"/>
            <a:ext cx="672703" cy="244079"/>
          </a:xfrm>
          <a:prstGeom prst="ellipse">
            <a:avLst/>
          </a:prstGeom>
          <a:solidFill>
            <a:schemeClr val="bg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15" name="Rubrik 1"/>
          <p:cNvSpPr>
            <a:spLocks noGrp="1"/>
          </p:cNvSpPr>
          <p:nvPr>
            <p:ph type="title"/>
          </p:nvPr>
        </p:nvSpPr>
        <p:spPr bwMode="auto">
          <a:xfrm>
            <a:off x="915192" y="505432"/>
            <a:ext cx="6172200" cy="58551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r>
              <a:rPr lang="sv-SE" altLang="sv-SE" sz="2400" b="1" dirty="0">
                <a:cs typeface="ヒラギノ角ゴ Pro W3"/>
              </a:rPr>
              <a:t>5 Varför? -trädet</a:t>
            </a:r>
          </a:p>
        </p:txBody>
      </p:sp>
      <p:graphicFrame>
        <p:nvGraphicFramePr>
          <p:cNvPr id="48" name="Platshållare för innehåll 47"/>
          <p:cNvGraphicFramePr>
            <a:graphicFrameLocks noGrp="1"/>
          </p:cNvGraphicFramePr>
          <p:nvPr>
            <p:ph idx="1"/>
          </p:nvPr>
        </p:nvGraphicFramePr>
        <p:xfrm>
          <a:off x="1585913" y="1437086"/>
          <a:ext cx="6172200" cy="282058"/>
        </p:xfrm>
        <a:graphic>
          <a:graphicData uri="http://schemas.openxmlformats.org/drawingml/2006/table">
            <a:tbl>
              <a:tblPr firstRow="1" bandRow="1">
                <a:tableStyleId>{5C22544A-7EE6-4342-B048-85BDC9FD1C3A}</a:tableStyleId>
              </a:tblPr>
              <a:tblGrid>
                <a:gridCol w="1028700">
                  <a:extLst>
                    <a:ext uri="{9D8B030D-6E8A-4147-A177-3AD203B41FA5}">
                      <a16:colId xmlns:a16="http://schemas.microsoft.com/office/drawing/2014/main" val="20000"/>
                    </a:ext>
                  </a:extLst>
                </a:gridCol>
                <a:gridCol w="1028700">
                  <a:extLst>
                    <a:ext uri="{9D8B030D-6E8A-4147-A177-3AD203B41FA5}">
                      <a16:colId xmlns:a16="http://schemas.microsoft.com/office/drawing/2014/main" val="20001"/>
                    </a:ext>
                  </a:extLst>
                </a:gridCol>
                <a:gridCol w="1028700">
                  <a:extLst>
                    <a:ext uri="{9D8B030D-6E8A-4147-A177-3AD203B41FA5}">
                      <a16:colId xmlns:a16="http://schemas.microsoft.com/office/drawing/2014/main" val="20002"/>
                    </a:ext>
                  </a:extLst>
                </a:gridCol>
                <a:gridCol w="1028700">
                  <a:extLst>
                    <a:ext uri="{9D8B030D-6E8A-4147-A177-3AD203B41FA5}">
                      <a16:colId xmlns:a16="http://schemas.microsoft.com/office/drawing/2014/main" val="20003"/>
                    </a:ext>
                  </a:extLst>
                </a:gridCol>
                <a:gridCol w="1028700">
                  <a:extLst>
                    <a:ext uri="{9D8B030D-6E8A-4147-A177-3AD203B41FA5}">
                      <a16:colId xmlns:a16="http://schemas.microsoft.com/office/drawing/2014/main" val="20004"/>
                    </a:ext>
                  </a:extLst>
                </a:gridCol>
                <a:gridCol w="1028700">
                  <a:extLst>
                    <a:ext uri="{9D8B030D-6E8A-4147-A177-3AD203B41FA5}">
                      <a16:colId xmlns:a16="http://schemas.microsoft.com/office/drawing/2014/main" val="20005"/>
                    </a:ext>
                  </a:extLst>
                </a:gridCol>
              </a:tblGrid>
              <a:tr h="278606">
                <a:tc>
                  <a:txBody>
                    <a:bodyPr/>
                    <a:lstStyle/>
                    <a:p>
                      <a:pPr algn="ctr"/>
                      <a:r>
                        <a:rPr lang="sv-SE" sz="1400" dirty="0">
                          <a:solidFill>
                            <a:schemeClr val="tx1"/>
                          </a:solidFill>
                        </a:rPr>
                        <a:t>Problem</a:t>
                      </a:r>
                    </a:p>
                  </a:txBody>
                  <a:tcPr marL="68580" marR="68580" marT="34349" marB="34349"/>
                </a:tc>
                <a:tc>
                  <a:txBody>
                    <a:bodyPr/>
                    <a:lstStyle/>
                    <a:p>
                      <a:pPr algn="ctr"/>
                      <a:r>
                        <a:rPr lang="sv-SE" sz="1400" dirty="0">
                          <a:solidFill>
                            <a:schemeClr val="tx1"/>
                          </a:solidFill>
                        </a:rPr>
                        <a:t>1</a:t>
                      </a:r>
                    </a:p>
                  </a:txBody>
                  <a:tcPr marL="68580" marR="68580" marT="34349" marB="34349"/>
                </a:tc>
                <a:tc>
                  <a:txBody>
                    <a:bodyPr/>
                    <a:lstStyle/>
                    <a:p>
                      <a:pPr algn="ctr"/>
                      <a:r>
                        <a:rPr lang="sv-SE" sz="1400" dirty="0">
                          <a:solidFill>
                            <a:schemeClr val="tx1"/>
                          </a:solidFill>
                        </a:rPr>
                        <a:t>2</a:t>
                      </a:r>
                    </a:p>
                  </a:txBody>
                  <a:tcPr marL="68580" marR="68580" marT="34349" marB="34349"/>
                </a:tc>
                <a:tc>
                  <a:txBody>
                    <a:bodyPr/>
                    <a:lstStyle/>
                    <a:p>
                      <a:pPr algn="ctr"/>
                      <a:r>
                        <a:rPr lang="sv-SE" sz="1400" dirty="0">
                          <a:solidFill>
                            <a:schemeClr val="tx1"/>
                          </a:solidFill>
                        </a:rPr>
                        <a:t>3</a:t>
                      </a:r>
                    </a:p>
                  </a:txBody>
                  <a:tcPr marL="68580" marR="68580" marT="34349" marB="34349"/>
                </a:tc>
                <a:tc>
                  <a:txBody>
                    <a:bodyPr/>
                    <a:lstStyle/>
                    <a:p>
                      <a:pPr algn="ctr"/>
                      <a:r>
                        <a:rPr lang="sv-SE" sz="1400" dirty="0">
                          <a:solidFill>
                            <a:schemeClr val="tx1"/>
                          </a:solidFill>
                        </a:rPr>
                        <a:t>4</a:t>
                      </a:r>
                    </a:p>
                  </a:txBody>
                  <a:tcPr marL="68580" marR="68580" marT="34349" marB="34349"/>
                </a:tc>
                <a:tc>
                  <a:txBody>
                    <a:bodyPr/>
                    <a:lstStyle/>
                    <a:p>
                      <a:pPr algn="ctr"/>
                      <a:r>
                        <a:rPr lang="sv-SE" sz="1400" dirty="0">
                          <a:solidFill>
                            <a:schemeClr val="tx1"/>
                          </a:solidFill>
                        </a:rPr>
                        <a:t>5</a:t>
                      </a:r>
                    </a:p>
                  </a:txBody>
                  <a:tcPr marL="68580" marR="68580" marT="34349" marB="34349"/>
                </a:tc>
                <a:extLst>
                  <a:ext uri="{0D108BD9-81ED-4DB2-BD59-A6C34878D82A}">
                    <a16:rowId xmlns:a16="http://schemas.microsoft.com/office/drawing/2014/main" val="10000"/>
                  </a:ext>
                </a:extLst>
              </a:tr>
            </a:tbl>
          </a:graphicData>
        </a:graphic>
      </p:graphicFrame>
      <p:sp>
        <p:nvSpPr>
          <p:cNvPr id="55316" name="Höger 4"/>
          <p:cNvSpPr>
            <a:spLocks noChangeArrowheads="1"/>
          </p:cNvSpPr>
          <p:nvPr/>
        </p:nvSpPr>
        <p:spPr bwMode="auto">
          <a:xfrm>
            <a:off x="2350294" y="1739503"/>
            <a:ext cx="377429" cy="270272"/>
          </a:xfrm>
          <a:prstGeom prst="rightArrow">
            <a:avLst>
              <a:gd name="adj1" fmla="val 50000"/>
              <a:gd name="adj2" fmla="val 49872"/>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17" name="Höger 7"/>
          <p:cNvSpPr>
            <a:spLocks noChangeArrowheads="1"/>
          </p:cNvSpPr>
          <p:nvPr/>
        </p:nvSpPr>
        <p:spPr bwMode="auto">
          <a:xfrm>
            <a:off x="4463655" y="2039541"/>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18" name="Höger 10"/>
          <p:cNvSpPr>
            <a:spLocks noChangeArrowheads="1"/>
          </p:cNvSpPr>
          <p:nvPr/>
        </p:nvSpPr>
        <p:spPr bwMode="auto">
          <a:xfrm>
            <a:off x="3383757" y="1739503"/>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19" name="Höger 11"/>
          <p:cNvSpPr>
            <a:spLocks noChangeArrowheads="1"/>
          </p:cNvSpPr>
          <p:nvPr/>
        </p:nvSpPr>
        <p:spPr bwMode="auto">
          <a:xfrm>
            <a:off x="4463655" y="1739503"/>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20" name="Höger 12"/>
          <p:cNvSpPr>
            <a:spLocks noChangeArrowheads="1"/>
          </p:cNvSpPr>
          <p:nvPr/>
        </p:nvSpPr>
        <p:spPr bwMode="auto">
          <a:xfrm>
            <a:off x="5532836" y="1739503"/>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14" name="Ellips 13"/>
          <p:cNvSpPr/>
          <p:nvPr/>
        </p:nvSpPr>
        <p:spPr bwMode="auto">
          <a:xfrm>
            <a:off x="6771086" y="1726406"/>
            <a:ext cx="1358030" cy="296466"/>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r>
              <a:rPr lang="sv-SE" sz="1050" dirty="0">
                <a:latin typeface="Arial" charset="0"/>
                <a:ea typeface="ヒラギノ角ゴ Pro W3" pitchFamily="1" charset="-128"/>
              </a:rPr>
              <a:t>Grundorsak!</a:t>
            </a:r>
          </a:p>
        </p:txBody>
      </p:sp>
      <p:sp>
        <p:nvSpPr>
          <p:cNvPr id="55322" name="Höger 14"/>
          <p:cNvSpPr>
            <a:spLocks noChangeArrowheads="1"/>
          </p:cNvSpPr>
          <p:nvPr/>
        </p:nvSpPr>
        <p:spPr bwMode="auto">
          <a:xfrm>
            <a:off x="6548437" y="1739503"/>
            <a:ext cx="377429" cy="270272"/>
          </a:xfrm>
          <a:prstGeom prst="rightArrow">
            <a:avLst>
              <a:gd name="adj1" fmla="val 50000"/>
              <a:gd name="adj2" fmla="val 49872"/>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16" name="Uppåtvinklad 15"/>
          <p:cNvSpPr/>
          <p:nvPr/>
        </p:nvSpPr>
        <p:spPr bwMode="auto">
          <a:xfrm rot="5400000">
            <a:off x="3324226" y="1875236"/>
            <a:ext cx="335756" cy="540544"/>
          </a:xfrm>
          <a:prstGeom prst="bentUpArrow">
            <a:avLst>
              <a:gd name="adj1" fmla="val 31369"/>
              <a:gd name="adj2" fmla="val 40704"/>
              <a:gd name="adj3" fmla="val 4070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endParaRPr lang="sv-SE" sz="1350">
              <a:latin typeface="Arial" charset="0"/>
              <a:ea typeface="ヒラギノ角ゴ Pro W3" pitchFamily="1" charset="-128"/>
            </a:endParaRPr>
          </a:p>
        </p:txBody>
      </p:sp>
      <p:sp>
        <p:nvSpPr>
          <p:cNvPr id="55324" name="Höger 22"/>
          <p:cNvSpPr>
            <a:spLocks noChangeArrowheads="1"/>
          </p:cNvSpPr>
          <p:nvPr/>
        </p:nvSpPr>
        <p:spPr bwMode="auto">
          <a:xfrm>
            <a:off x="2303861" y="3123010"/>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25" name="Höger 23"/>
          <p:cNvSpPr>
            <a:spLocks noChangeArrowheads="1"/>
          </p:cNvSpPr>
          <p:nvPr/>
        </p:nvSpPr>
        <p:spPr bwMode="auto">
          <a:xfrm>
            <a:off x="4463655" y="3442097"/>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27" name="Höger 25"/>
          <p:cNvSpPr>
            <a:spLocks noChangeArrowheads="1"/>
          </p:cNvSpPr>
          <p:nvPr/>
        </p:nvSpPr>
        <p:spPr bwMode="auto">
          <a:xfrm>
            <a:off x="5532836" y="3442097"/>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28" name="Höger 26"/>
          <p:cNvSpPr>
            <a:spLocks noChangeArrowheads="1"/>
          </p:cNvSpPr>
          <p:nvPr/>
        </p:nvSpPr>
        <p:spPr bwMode="auto">
          <a:xfrm>
            <a:off x="3383757" y="3123010"/>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29" name="Höger 27"/>
          <p:cNvSpPr>
            <a:spLocks noChangeArrowheads="1"/>
          </p:cNvSpPr>
          <p:nvPr/>
        </p:nvSpPr>
        <p:spPr bwMode="auto">
          <a:xfrm>
            <a:off x="4463655" y="3123010"/>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30" name="Höger 28"/>
          <p:cNvSpPr>
            <a:spLocks noChangeArrowheads="1"/>
          </p:cNvSpPr>
          <p:nvPr/>
        </p:nvSpPr>
        <p:spPr bwMode="auto">
          <a:xfrm>
            <a:off x="5532836" y="3123010"/>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32" name="Höger 30"/>
          <p:cNvSpPr>
            <a:spLocks noChangeArrowheads="1"/>
          </p:cNvSpPr>
          <p:nvPr/>
        </p:nvSpPr>
        <p:spPr bwMode="auto">
          <a:xfrm>
            <a:off x="6548437" y="3123010"/>
            <a:ext cx="377429" cy="270272"/>
          </a:xfrm>
          <a:prstGeom prst="rightArrow">
            <a:avLst>
              <a:gd name="adj1" fmla="val 50000"/>
              <a:gd name="adj2" fmla="val 49872"/>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32" name="Uppåtvinklad 31"/>
          <p:cNvSpPr/>
          <p:nvPr/>
        </p:nvSpPr>
        <p:spPr bwMode="auto">
          <a:xfrm rot="5400000">
            <a:off x="3324226" y="3258742"/>
            <a:ext cx="335756" cy="540544"/>
          </a:xfrm>
          <a:prstGeom prst="bentUpArrow">
            <a:avLst>
              <a:gd name="adj1" fmla="val 31369"/>
              <a:gd name="adj2" fmla="val 40704"/>
              <a:gd name="adj3" fmla="val 4070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endParaRPr lang="sv-SE" sz="1350">
              <a:latin typeface="Arial" charset="0"/>
              <a:ea typeface="ヒラギノ角ゴ Pro W3" pitchFamily="1" charset="-128"/>
            </a:endParaRPr>
          </a:p>
        </p:txBody>
      </p:sp>
      <p:sp>
        <p:nvSpPr>
          <p:cNvPr id="55334" name="Höger 38"/>
          <p:cNvSpPr>
            <a:spLocks noChangeArrowheads="1"/>
          </p:cNvSpPr>
          <p:nvPr/>
        </p:nvSpPr>
        <p:spPr bwMode="auto">
          <a:xfrm>
            <a:off x="5532836" y="2408635"/>
            <a:ext cx="378619" cy="270272"/>
          </a:xfrm>
          <a:prstGeom prst="rightArrow">
            <a:avLst>
              <a:gd name="adj1" fmla="val 50000"/>
              <a:gd name="adj2" fmla="val 50030"/>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55336" name="Höger 40"/>
          <p:cNvSpPr>
            <a:spLocks noChangeArrowheads="1"/>
          </p:cNvSpPr>
          <p:nvPr/>
        </p:nvSpPr>
        <p:spPr bwMode="auto">
          <a:xfrm>
            <a:off x="6548437" y="2408635"/>
            <a:ext cx="377429" cy="270272"/>
          </a:xfrm>
          <a:prstGeom prst="rightArrow">
            <a:avLst>
              <a:gd name="adj1" fmla="val 50000"/>
              <a:gd name="adj2" fmla="val 49872"/>
            </a:avLst>
          </a:prstGeom>
          <a:solidFill>
            <a:schemeClr val="accent1"/>
          </a:solidFill>
          <a:ln w="9525" algn="ctr">
            <a:solidFill>
              <a:schemeClr val="tx1"/>
            </a:solidFill>
            <a:round/>
            <a:headEnd/>
            <a:tailEnd/>
          </a:ln>
        </p:spPr>
        <p:txBody>
          <a:bodyPr/>
          <a:lstStyle>
            <a:lvl1pPr>
              <a:defRPr sz="2400">
                <a:solidFill>
                  <a:schemeClr val="tx1"/>
                </a:solidFill>
                <a:latin typeface="Arial" panose="020B0604020202020204" pitchFamily="34" charset="0"/>
                <a:ea typeface="ヒラギノ角ゴ Pro W3"/>
                <a:cs typeface="ヒラギノ角ゴ Pro W3"/>
              </a:defRPr>
            </a:lvl1pPr>
            <a:lvl2pPr marL="742950" indent="-285750">
              <a:defRPr sz="2400">
                <a:solidFill>
                  <a:schemeClr val="tx1"/>
                </a:solidFill>
                <a:latin typeface="Arial" panose="020B0604020202020204" pitchFamily="34" charset="0"/>
                <a:ea typeface="ヒラギノ角ゴ Pro W3"/>
                <a:cs typeface="ヒラギノ角ゴ Pro W3"/>
              </a:defRPr>
            </a:lvl2pPr>
            <a:lvl3pPr marL="1143000" indent="-228600">
              <a:defRPr sz="2400">
                <a:solidFill>
                  <a:schemeClr val="tx1"/>
                </a:solidFill>
                <a:latin typeface="Arial" panose="020B0604020202020204" pitchFamily="34" charset="0"/>
                <a:ea typeface="ヒラギノ角ゴ Pro W3"/>
                <a:cs typeface="ヒラギノ角ゴ Pro W3"/>
              </a:defRPr>
            </a:lvl3pPr>
            <a:lvl4pPr marL="1600200" indent="-228600">
              <a:defRPr sz="2400">
                <a:solidFill>
                  <a:schemeClr val="tx1"/>
                </a:solidFill>
                <a:latin typeface="Arial" panose="020B0604020202020204" pitchFamily="34" charset="0"/>
                <a:ea typeface="ヒラギノ角ゴ Pro W3"/>
                <a:cs typeface="ヒラギノ角ゴ Pro W3"/>
              </a:defRPr>
            </a:lvl4pPr>
            <a:lvl5pPr marL="2057400" indent="-228600">
              <a:defRPr sz="2400">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ヒラギノ角ゴ Pro W3"/>
                <a:cs typeface="ヒラギノ角ゴ Pro W3"/>
              </a:defRPr>
            </a:lvl9pPr>
          </a:lstStyle>
          <a:p>
            <a:endParaRPr lang="sv-SE" altLang="sv-SE" sz="1800"/>
          </a:p>
        </p:txBody>
      </p:sp>
      <p:sp>
        <p:nvSpPr>
          <p:cNvPr id="42" name="Uppåtvinklad 41"/>
          <p:cNvSpPr/>
          <p:nvPr/>
        </p:nvSpPr>
        <p:spPr bwMode="auto">
          <a:xfrm rot="5400000">
            <a:off x="4404124" y="2225280"/>
            <a:ext cx="335756" cy="540544"/>
          </a:xfrm>
          <a:prstGeom prst="bentUpArrow">
            <a:avLst>
              <a:gd name="adj1" fmla="val 31369"/>
              <a:gd name="adj2" fmla="val 40704"/>
              <a:gd name="adj3" fmla="val 4070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endParaRPr lang="sv-SE" sz="1350">
              <a:latin typeface="Arial" charset="0"/>
              <a:ea typeface="ヒラギノ角ゴ Pro W3" pitchFamily="1" charset="-128"/>
            </a:endParaRPr>
          </a:p>
        </p:txBody>
      </p:sp>
      <p:sp>
        <p:nvSpPr>
          <p:cNvPr id="49" name="Uppåtvinklad 48"/>
          <p:cNvSpPr/>
          <p:nvPr/>
        </p:nvSpPr>
        <p:spPr bwMode="auto">
          <a:xfrm rot="5400000">
            <a:off x="5473305" y="2540795"/>
            <a:ext cx="335756" cy="540544"/>
          </a:xfrm>
          <a:prstGeom prst="bentUpArrow">
            <a:avLst>
              <a:gd name="adj1" fmla="val 31369"/>
              <a:gd name="adj2" fmla="val 40704"/>
              <a:gd name="adj3" fmla="val 4070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endParaRPr lang="sv-SE" sz="1350">
              <a:latin typeface="Arial" charset="0"/>
              <a:ea typeface="ヒラギノ角ゴ Pro W3" pitchFamily="1" charset="-128"/>
            </a:endParaRPr>
          </a:p>
        </p:txBody>
      </p:sp>
      <p:sp>
        <p:nvSpPr>
          <p:cNvPr id="2" name="Rektangel 1"/>
          <p:cNvSpPr/>
          <p:nvPr/>
        </p:nvSpPr>
        <p:spPr>
          <a:xfrm>
            <a:off x="915192" y="1031655"/>
            <a:ext cx="5706275" cy="300082"/>
          </a:xfrm>
          <a:prstGeom prst="rect">
            <a:avLst/>
          </a:prstGeom>
        </p:spPr>
        <p:txBody>
          <a:bodyPr wrap="square">
            <a:spAutoFit/>
          </a:bodyPr>
          <a:lstStyle/>
          <a:p>
            <a:r>
              <a:rPr lang="sv-SE" altLang="sv-SE" sz="1350" dirty="0"/>
              <a:t>Naturligtvis kan en ”Varför?-fråga” ha flera svar, i dessa fall grenar sig trädet. </a:t>
            </a:r>
          </a:p>
        </p:txBody>
      </p:sp>
      <p:sp>
        <p:nvSpPr>
          <p:cNvPr id="45" name="Ellips 44">
            <a:extLst>
              <a:ext uri="{FF2B5EF4-FFF2-40B4-BE49-F238E27FC236}">
                <a16:creationId xmlns:a16="http://schemas.microsoft.com/office/drawing/2014/main" id="{4018D42B-B10C-4358-BB72-E62B82BE7D53}"/>
              </a:ext>
            </a:extLst>
          </p:cNvPr>
          <p:cNvSpPr/>
          <p:nvPr/>
        </p:nvSpPr>
        <p:spPr bwMode="auto">
          <a:xfrm>
            <a:off x="4902278" y="2060972"/>
            <a:ext cx="1358030" cy="296466"/>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r>
              <a:rPr lang="sv-SE" sz="1050" dirty="0">
                <a:latin typeface="Arial" charset="0"/>
                <a:ea typeface="ヒラギノ角ゴ Pro W3" pitchFamily="1" charset="-128"/>
              </a:rPr>
              <a:t>Grundorsak!</a:t>
            </a:r>
          </a:p>
        </p:txBody>
      </p:sp>
      <p:sp>
        <p:nvSpPr>
          <p:cNvPr id="46" name="Ellips 45">
            <a:extLst>
              <a:ext uri="{FF2B5EF4-FFF2-40B4-BE49-F238E27FC236}">
                <a16:creationId xmlns:a16="http://schemas.microsoft.com/office/drawing/2014/main" id="{5C420414-5FE8-4726-A160-0C08CB86525A}"/>
              </a:ext>
            </a:extLst>
          </p:cNvPr>
          <p:cNvSpPr/>
          <p:nvPr/>
        </p:nvSpPr>
        <p:spPr bwMode="auto">
          <a:xfrm>
            <a:off x="6953251" y="2434618"/>
            <a:ext cx="1358030" cy="296466"/>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r>
              <a:rPr lang="sv-SE" sz="1050" dirty="0">
                <a:latin typeface="Arial" charset="0"/>
                <a:ea typeface="ヒラギノ角ゴ Pro W3" pitchFamily="1" charset="-128"/>
              </a:rPr>
              <a:t>Grundorsak!</a:t>
            </a:r>
          </a:p>
        </p:txBody>
      </p:sp>
      <p:sp>
        <p:nvSpPr>
          <p:cNvPr id="47" name="Ellips 46">
            <a:extLst>
              <a:ext uri="{FF2B5EF4-FFF2-40B4-BE49-F238E27FC236}">
                <a16:creationId xmlns:a16="http://schemas.microsoft.com/office/drawing/2014/main" id="{DBED3843-5B8F-47E3-9D99-AA70964C3FAD}"/>
              </a:ext>
            </a:extLst>
          </p:cNvPr>
          <p:cNvSpPr/>
          <p:nvPr/>
        </p:nvSpPr>
        <p:spPr bwMode="auto">
          <a:xfrm>
            <a:off x="5942452" y="2723241"/>
            <a:ext cx="1358030" cy="296466"/>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r>
              <a:rPr lang="sv-SE" sz="1050" dirty="0">
                <a:latin typeface="Arial" charset="0"/>
                <a:ea typeface="ヒラギノ角ゴ Pro W3" pitchFamily="1" charset="-128"/>
              </a:rPr>
              <a:t>Grundorsak!</a:t>
            </a:r>
          </a:p>
        </p:txBody>
      </p:sp>
      <p:sp>
        <p:nvSpPr>
          <p:cNvPr id="50" name="Ellips 49">
            <a:extLst>
              <a:ext uri="{FF2B5EF4-FFF2-40B4-BE49-F238E27FC236}">
                <a16:creationId xmlns:a16="http://schemas.microsoft.com/office/drawing/2014/main" id="{65FB584B-CD27-46C1-8B25-CAC0463F8BFE}"/>
              </a:ext>
            </a:extLst>
          </p:cNvPr>
          <p:cNvSpPr/>
          <p:nvPr/>
        </p:nvSpPr>
        <p:spPr bwMode="auto">
          <a:xfrm>
            <a:off x="6953251" y="3145631"/>
            <a:ext cx="1358030" cy="296466"/>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r>
              <a:rPr lang="sv-SE" sz="1050" dirty="0">
                <a:latin typeface="Arial" charset="0"/>
                <a:ea typeface="ヒラギノ角ゴ Pro W3" pitchFamily="1" charset="-128"/>
              </a:rPr>
              <a:t>Grundorsak!</a:t>
            </a:r>
          </a:p>
        </p:txBody>
      </p:sp>
      <p:sp>
        <p:nvSpPr>
          <p:cNvPr id="52" name="Ellips 51">
            <a:extLst>
              <a:ext uri="{FF2B5EF4-FFF2-40B4-BE49-F238E27FC236}">
                <a16:creationId xmlns:a16="http://schemas.microsoft.com/office/drawing/2014/main" id="{ED8369BF-90BB-4F89-9EA3-963C073EEB23}"/>
              </a:ext>
            </a:extLst>
          </p:cNvPr>
          <p:cNvSpPr/>
          <p:nvPr/>
        </p:nvSpPr>
        <p:spPr bwMode="auto">
          <a:xfrm>
            <a:off x="5954318" y="3443594"/>
            <a:ext cx="1358030" cy="296466"/>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a:ext uri="{AF507438-7753-43e0-B8FC-AC1667EBCBE1}"/>
          </a:extLst>
        </p:spPr>
        <p:txBody>
          <a:bodyPr/>
          <a:lstStyle/>
          <a:p>
            <a:pPr>
              <a:defRPr/>
            </a:pPr>
            <a:r>
              <a:rPr lang="sv-SE" sz="1050" dirty="0">
                <a:latin typeface="Arial" charset="0"/>
                <a:ea typeface="ヒラギノ角ゴ Pro W3" pitchFamily="1" charset="-128"/>
              </a:rPr>
              <a:t>Grundorsak!</a:t>
            </a:r>
          </a:p>
        </p:txBody>
      </p:sp>
    </p:spTree>
    <p:extLst>
      <p:ext uri="{BB962C8B-B14F-4D97-AF65-F5344CB8AC3E}">
        <p14:creationId xmlns:p14="http://schemas.microsoft.com/office/powerpoint/2010/main" val="1796360513"/>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2B337D8-AEA9-4CB7-8DA9-E5FC33181CE4}"/>
              </a:ext>
            </a:extLst>
          </p:cNvPr>
          <p:cNvSpPr>
            <a:spLocks noGrp="1"/>
          </p:cNvSpPr>
          <p:nvPr>
            <p:ph type="ctrTitle"/>
          </p:nvPr>
        </p:nvSpPr>
        <p:spPr/>
        <p:txBody>
          <a:bodyPr/>
          <a:lstStyle/>
          <a:p>
            <a:endParaRPr lang="sv-SE"/>
          </a:p>
        </p:txBody>
      </p:sp>
      <p:sp>
        <p:nvSpPr>
          <p:cNvPr id="3" name="Underrubrik 2">
            <a:extLst>
              <a:ext uri="{FF2B5EF4-FFF2-40B4-BE49-F238E27FC236}">
                <a16:creationId xmlns:a16="http://schemas.microsoft.com/office/drawing/2014/main" id="{F8C67A47-D04A-4E26-9DF5-6263BC12A26E}"/>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1429827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a:extLst>
              <a:ext uri="{FF2B5EF4-FFF2-40B4-BE49-F238E27FC236}">
                <a16:creationId xmlns:a16="http://schemas.microsoft.com/office/drawing/2014/main" id="{8A532646-F10E-4C04-89D8-9E5AB537E8E4}"/>
              </a:ext>
            </a:extLst>
          </p:cNvPr>
          <p:cNvSpPr>
            <a:spLocks noGrp="1"/>
          </p:cNvSpPr>
          <p:nvPr>
            <p:ph type="pic" sz="quarter" idx="10"/>
          </p:nvPr>
        </p:nvSpPr>
        <p:spPr/>
      </p:sp>
      <p:pic>
        <p:nvPicPr>
          <p:cNvPr id="8" name="Bildobjekt 7">
            <a:extLst>
              <a:ext uri="{FF2B5EF4-FFF2-40B4-BE49-F238E27FC236}">
                <a16:creationId xmlns:a16="http://schemas.microsoft.com/office/drawing/2014/main" id="{317311B2-4225-4E74-BE8C-428E9A8176DE}"/>
              </a:ext>
            </a:extLst>
          </p:cNvPr>
          <p:cNvPicPr>
            <a:picLocks noChangeAspect="1"/>
          </p:cNvPicPr>
          <p:nvPr/>
        </p:nvPicPr>
        <p:blipFill>
          <a:blip r:embed="rId2"/>
          <a:stretch>
            <a:fillRect/>
          </a:stretch>
        </p:blipFill>
        <p:spPr>
          <a:xfrm>
            <a:off x="1354" y="0"/>
            <a:ext cx="9141292" cy="5143500"/>
          </a:xfrm>
          <a:prstGeom prst="rect">
            <a:avLst/>
          </a:prstGeom>
        </p:spPr>
      </p:pic>
      <p:sp>
        <p:nvSpPr>
          <p:cNvPr id="2" name="Rubrik 1">
            <a:extLst>
              <a:ext uri="{FF2B5EF4-FFF2-40B4-BE49-F238E27FC236}">
                <a16:creationId xmlns:a16="http://schemas.microsoft.com/office/drawing/2014/main" id="{9097B09E-41D8-4E39-988D-57BA814718B5}"/>
              </a:ext>
            </a:extLst>
          </p:cNvPr>
          <p:cNvSpPr>
            <a:spLocks noGrp="1"/>
          </p:cNvSpPr>
          <p:nvPr>
            <p:ph type="ctrTitle"/>
          </p:nvPr>
        </p:nvSpPr>
        <p:spPr/>
        <p:txBody>
          <a:bodyPr>
            <a:normAutofit fontScale="90000"/>
          </a:bodyPr>
          <a:lstStyle/>
          <a:p>
            <a:endParaRPr lang="sv-SE" dirty="0"/>
          </a:p>
        </p:txBody>
      </p:sp>
      <p:sp>
        <p:nvSpPr>
          <p:cNvPr id="3" name="Underrubrik 2">
            <a:extLst>
              <a:ext uri="{FF2B5EF4-FFF2-40B4-BE49-F238E27FC236}">
                <a16:creationId xmlns:a16="http://schemas.microsoft.com/office/drawing/2014/main" id="{A089106F-D257-4EE8-906F-A2912571ABC2}"/>
              </a:ext>
            </a:extLst>
          </p:cNvPr>
          <p:cNvSpPr>
            <a:spLocks noGrp="1"/>
          </p:cNvSpPr>
          <p:nvPr>
            <p:ph type="subTitle" idx="1"/>
          </p:nvPr>
        </p:nvSpPr>
        <p:spPr/>
        <p:txBody>
          <a:bodyPr/>
          <a:lstStyle/>
          <a:p>
            <a:endParaRPr lang="sv-SE" dirty="0"/>
          </a:p>
        </p:txBody>
      </p:sp>
      <p:pic>
        <p:nvPicPr>
          <p:cNvPr id="5" name="Bildobjekt 4">
            <a:extLst>
              <a:ext uri="{FF2B5EF4-FFF2-40B4-BE49-F238E27FC236}">
                <a16:creationId xmlns:a16="http://schemas.microsoft.com/office/drawing/2014/main" id="{F61666CD-E156-4249-8F2B-FE0737947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126646379"/>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A27ED78B4867F4BBDC0A4F1B3669B0E" ma:contentTypeVersion="1" ma:contentTypeDescription="Skapa ett nytt dokument." ma:contentTypeScope="" ma:versionID="045d4ebd1f1d191093f422a57c751351">
  <xsd:schema xmlns:xsd="http://www.w3.org/2001/XMLSchema" xmlns:xs="http://www.w3.org/2001/XMLSchema" xmlns:p="http://schemas.microsoft.com/office/2006/metadata/properties" xmlns:ns2="001765b0-6213-4853-a53c-6f8706b365b3" targetNamespace="http://schemas.microsoft.com/office/2006/metadata/properties" ma:root="true" ma:fieldsID="4564432af5fcf0b6961777c4925ac02c" ns2:_="">
    <xsd:import namespace="001765b0-6213-4853-a53c-6f8706b365b3"/>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765b0-6213-4853-a53c-6f8706b365b3"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E2E36AB-EEDF-4112-93B5-C44DAA05C739}"/>
</file>

<file path=customXml/itemProps2.xml><?xml version="1.0" encoding="utf-8"?>
<ds:datastoreItem xmlns:ds="http://schemas.openxmlformats.org/officeDocument/2006/customXml" ds:itemID="{05C95765-348E-4273-A4C8-63D7A11A59F9}"/>
</file>

<file path=customXml/itemProps3.xml><?xml version="1.0" encoding="utf-8"?>
<ds:datastoreItem xmlns:ds="http://schemas.openxmlformats.org/officeDocument/2006/customXml" ds:itemID="{E2DA22CF-447A-47A2-8015-1CCA7519937F}"/>
</file>

<file path=docProps/app.xml><?xml version="1.0" encoding="utf-8"?>
<Properties xmlns="http://schemas.openxmlformats.org/officeDocument/2006/extended-properties" xmlns:vt="http://schemas.openxmlformats.org/officeDocument/2006/docPropsVTypes">
  <Template>blank</Template>
  <TotalTime>18</TotalTime>
  <Words>385</Words>
  <Application>Microsoft Office PowerPoint</Application>
  <PresentationFormat>Bildspel på skärmen (16:9)</PresentationFormat>
  <Paragraphs>64</Paragraphs>
  <Slides>11</Slides>
  <Notes>6</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11</vt:i4>
      </vt:variant>
    </vt:vector>
  </HeadingPairs>
  <TitlesOfParts>
    <vt:vector size="15" baseType="lpstr">
      <vt:lpstr>Arial</vt:lpstr>
      <vt:lpstr>Calibri</vt:lpstr>
      <vt:lpstr>Corbel</vt:lpstr>
      <vt:lpstr>16_9_Presentation</vt:lpstr>
      <vt:lpstr>5 varför- hitta grundorsaken</vt:lpstr>
      <vt:lpstr>Problemlösning med 5 varför  - ett enkelt och handfast sätt att hitta grundorsaker</vt:lpstr>
      <vt:lpstr>Verktyget 5 varför </vt:lpstr>
      <vt:lpstr>Tips när man använder 5varför</vt:lpstr>
      <vt:lpstr>5 Varför? – 3 aspekter </vt:lpstr>
      <vt:lpstr>PowerPoint-presentation</vt:lpstr>
      <vt:lpstr>PowerPoint-presentation</vt:lpstr>
      <vt:lpstr>PowerPoint-presentation</vt:lpstr>
      <vt:lpstr>5 Varför? -trädet</vt:lpstr>
      <vt:lpstr>PowerPoint-presentation</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 varför- hitta grundorsaken</dc:title>
  <dc:creator>Apelman, Inga-Lisa</dc:creator>
  <cp:lastModifiedBy>Apelman, Inga-Lisa</cp:lastModifiedBy>
  <cp:revision>3</cp:revision>
  <dcterms:created xsi:type="dcterms:W3CDTF">2021-02-25T08:40:57Z</dcterms:created>
  <dcterms:modified xsi:type="dcterms:W3CDTF">2021-02-25T08:59:07Z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2021-02-25T08:59:06.6878214Z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23efd5f2-7a10-4fdb-8be9-539c81bb5217</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0x010100BA27ED78B4867F4BBDC0A4F1B3669B0E</vt:lpwstr>
  </property>
</Properties>
</file>