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7"/>
  </p:notesMasterIdLst>
  <p:sldIdLst>
    <p:sldId id="260" r:id="rId2"/>
    <p:sldId id="264" r:id="rId3"/>
    <p:sldId id="267" r:id="rId4"/>
    <p:sldId id="266" r:id="rId5"/>
    <p:sldId id="265" r:id="rId6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89031" autoAdjust="0"/>
  </p:normalViewPr>
  <p:slideViewPr>
    <p:cSldViewPr snapToGrid="0" snapToObjects="1">
      <p:cViewPr varScale="1">
        <p:scale>
          <a:sx n="95" d="100"/>
          <a:sy n="95" d="100"/>
        </p:scale>
        <p:origin x="90" y="6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2021-02-25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233436" y="1866287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 dirty="0"/>
              <a:t>Prioriteringsverktyg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288895" y="4268936"/>
            <a:ext cx="5509004" cy="403548"/>
          </a:xfrm>
        </p:spPr>
        <p:txBody>
          <a:bodyPr/>
          <a:lstStyle/>
          <a:p>
            <a:r>
              <a:rPr lang="sv-SE" dirty="0"/>
              <a:t>Ett verktyg i Region Blekinges förbättringsmetodik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Enkel prioritering i fyra fält</a:t>
            </a:r>
            <a:br>
              <a:rPr lang="sv-SE" dirty="0"/>
            </a:br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971550" y="593622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364202" y="593623"/>
            <a:ext cx="2907698" cy="3203378"/>
          </a:xfrm>
          <a:prstGeom prst="rect">
            <a:avLst/>
          </a:prstGeom>
        </p:spPr>
      </p:sp>
      <p:sp>
        <p:nvSpPr>
          <p:cNvPr id="10" name="Rektangel med rundade hörn 9">
            <a:extLst>
              <a:ext uri="{FF2B5EF4-FFF2-40B4-BE49-F238E27FC236}">
                <a16:creationId xmlns:a16="http://schemas.microsoft.com/office/drawing/2014/main" id="{61465BF4-D2B9-4612-A7BA-9EEEDC0B7A4C}"/>
              </a:ext>
            </a:extLst>
          </p:cNvPr>
          <p:cNvSpPr/>
          <p:nvPr/>
        </p:nvSpPr>
        <p:spPr>
          <a:xfrm>
            <a:off x="1056536" y="1385897"/>
            <a:ext cx="6637871" cy="647592"/>
          </a:xfrm>
          <a:prstGeom prst="roundRect">
            <a:avLst>
              <a:gd name="adj" fmla="val 4204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543" tIns="36271" rIns="72543" bIns="3627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sv-SE" sz="1000" dirty="0">
                <a:solidFill>
                  <a:schemeClr val="tx1"/>
                </a:solidFill>
                <a:latin typeface="Corbel" panose="020B0503020204020204" pitchFamily="34" charset="0"/>
              </a:rPr>
              <a:t>Prioritering av förbättringsförslagen. </a:t>
            </a: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7E63943B-D89B-4502-9566-13EAD9D60619}"/>
              </a:ext>
            </a:extLst>
          </p:cNvPr>
          <p:cNvSpPr txBox="1"/>
          <p:nvPr/>
        </p:nvSpPr>
        <p:spPr>
          <a:xfrm>
            <a:off x="1358726" y="1239393"/>
            <a:ext cx="95309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600" dirty="0"/>
              <a:t>Uppgift</a:t>
            </a:r>
            <a:endParaRPr lang="sv-SE" sz="1428" dirty="0"/>
          </a:p>
        </p:txBody>
      </p:sp>
      <p:sp>
        <p:nvSpPr>
          <p:cNvPr id="12" name="Rektangel med rundade hörn 8">
            <a:extLst>
              <a:ext uri="{FF2B5EF4-FFF2-40B4-BE49-F238E27FC236}">
                <a16:creationId xmlns:a16="http://schemas.microsoft.com/office/drawing/2014/main" id="{5264669C-455B-4227-A267-770424D27B93}"/>
              </a:ext>
            </a:extLst>
          </p:cNvPr>
          <p:cNvSpPr/>
          <p:nvPr/>
        </p:nvSpPr>
        <p:spPr>
          <a:xfrm>
            <a:off x="1052164" y="2596030"/>
            <a:ext cx="3018160" cy="927095"/>
          </a:xfrm>
          <a:prstGeom prst="roundRect">
            <a:avLst>
              <a:gd name="adj" fmla="val 4204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543" tIns="36271" rIns="72543" bIns="3627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sv-SE" sz="1000" dirty="0">
              <a:solidFill>
                <a:schemeClr val="tx1"/>
              </a:solidFill>
              <a:latin typeface="Corbel" panose="020B0503020204020204" pitchFamily="34" charset="0"/>
            </a:endParaRPr>
          </a:p>
          <a:p>
            <a:r>
              <a:rPr lang="sv-SE" sz="1000" dirty="0">
                <a:solidFill>
                  <a:schemeClr val="tx1"/>
                </a:solidFill>
                <a:latin typeface="Corbel" panose="020B0503020204020204" pitchFamily="34" charset="0"/>
              </a:rPr>
              <a:t>Placera gemensamt in förbättringsförslagen i en effekt/insats </a:t>
            </a:r>
            <a:r>
              <a:rPr lang="sv-SE" sz="1000" dirty="0" err="1">
                <a:solidFill>
                  <a:schemeClr val="tx1"/>
                </a:solidFill>
                <a:latin typeface="Corbel" panose="020B0503020204020204" pitchFamily="34" charset="0"/>
              </a:rPr>
              <a:t>fyrfältare</a:t>
            </a:r>
            <a:r>
              <a:rPr lang="sv-SE" sz="1000" dirty="0">
                <a:solidFill>
                  <a:schemeClr val="tx1"/>
                </a:solidFill>
                <a:latin typeface="Corbel" panose="020B0503020204020204" pitchFamily="34" charset="0"/>
              </a:rPr>
              <a:t> med exempelvis post-</a:t>
            </a:r>
            <a:r>
              <a:rPr lang="sv-SE" sz="1000" dirty="0" err="1">
                <a:solidFill>
                  <a:schemeClr val="tx1"/>
                </a:solidFill>
                <a:latin typeface="Corbel" panose="020B0503020204020204" pitchFamily="34" charset="0"/>
              </a:rPr>
              <a:t>itlappar</a:t>
            </a:r>
            <a:endParaRPr lang="sv-SE" sz="1000" dirty="0">
              <a:solidFill>
                <a:schemeClr val="tx1"/>
              </a:solidFill>
              <a:latin typeface="Corbel" panose="020B0503020204020204" pitchFamily="34" charset="0"/>
            </a:endParaRPr>
          </a:p>
          <a:p>
            <a:pPr marL="272023" indent="-272023">
              <a:buFont typeface="+mj-lt"/>
              <a:buAutoNum type="arabicPeriod"/>
            </a:pPr>
            <a:endParaRPr lang="sv-SE" sz="1111" dirty="0">
              <a:solidFill>
                <a:srgbClr val="A11159"/>
              </a:solidFill>
            </a:endParaRPr>
          </a:p>
          <a:p>
            <a:endParaRPr lang="sv-SE" sz="1111" dirty="0">
              <a:solidFill>
                <a:srgbClr val="A11159"/>
              </a:solidFill>
            </a:endParaRP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F7EFB3F9-AFBF-41B0-BD01-803B653C5042}"/>
              </a:ext>
            </a:extLst>
          </p:cNvPr>
          <p:cNvSpPr txBox="1"/>
          <p:nvPr/>
        </p:nvSpPr>
        <p:spPr>
          <a:xfrm>
            <a:off x="1198904" y="2449528"/>
            <a:ext cx="178278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600" dirty="0"/>
              <a:t>Hur går det till?</a:t>
            </a:r>
            <a:endParaRPr lang="sv-SE" sz="1428" dirty="0"/>
          </a:p>
        </p:txBody>
      </p:sp>
      <p:cxnSp>
        <p:nvCxnSpPr>
          <p:cNvPr id="14" name="Rak pilkoppling 13">
            <a:extLst>
              <a:ext uri="{FF2B5EF4-FFF2-40B4-BE49-F238E27FC236}">
                <a16:creationId xmlns:a16="http://schemas.microsoft.com/office/drawing/2014/main" id="{CCA30D39-0C47-4C4B-BFB4-D03D887F60B0}"/>
              </a:ext>
            </a:extLst>
          </p:cNvPr>
          <p:cNvCxnSpPr>
            <a:cxnSpLocks/>
            <a:stCxn id="17" idx="0"/>
            <a:endCxn id="16" idx="2"/>
          </p:cNvCxnSpPr>
          <p:nvPr/>
        </p:nvCxnSpPr>
        <p:spPr>
          <a:xfrm flipV="1">
            <a:off x="4892751" y="2608182"/>
            <a:ext cx="0" cy="10223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5" name="Rak pilkoppling 14">
            <a:extLst>
              <a:ext uri="{FF2B5EF4-FFF2-40B4-BE49-F238E27FC236}">
                <a16:creationId xmlns:a16="http://schemas.microsoft.com/office/drawing/2014/main" id="{D54C02F0-5E3F-4102-BB4E-E1CB3C8D1AD8}"/>
              </a:ext>
            </a:extLst>
          </p:cNvPr>
          <p:cNvCxnSpPr>
            <a:cxnSpLocks/>
          </p:cNvCxnSpPr>
          <p:nvPr/>
        </p:nvCxnSpPr>
        <p:spPr>
          <a:xfrm>
            <a:off x="4872336" y="3632708"/>
            <a:ext cx="1833636" cy="319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sp>
        <p:nvSpPr>
          <p:cNvPr id="16" name="textruta 15">
            <a:extLst>
              <a:ext uri="{FF2B5EF4-FFF2-40B4-BE49-F238E27FC236}">
                <a16:creationId xmlns:a16="http://schemas.microsoft.com/office/drawing/2014/main" id="{1D8FA64E-3FB6-4BDE-A9D8-AA6E26EFE1A0}"/>
              </a:ext>
            </a:extLst>
          </p:cNvPr>
          <p:cNvSpPr txBox="1"/>
          <p:nvPr/>
        </p:nvSpPr>
        <p:spPr>
          <a:xfrm>
            <a:off x="4485622" y="2392738"/>
            <a:ext cx="8142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800" dirty="0">
                <a:latin typeface="Corbel" panose="020B0503020204020204" pitchFamily="34" charset="0"/>
              </a:rPr>
              <a:t>Stor</a:t>
            </a:r>
            <a:endParaRPr lang="sv-SE" sz="873" dirty="0">
              <a:latin typeface="Corbel" panose="020B0503020204020204" pitchFamily="34" charset="0"/>
            </a:endParaRPr>
          </a:p>
        </p:txBody>
      </p:sp>
      <p:sp>
        <p:nvSpPr>
          <p:cNvPr id="17" name="textruta 16">
            <a:extLst>
              <a:ext uri="{FF2B5EF4-FFF2-40B4-BE49-F238E27FC236}">
                <a16:creationId xmlns:a16="http://schemas.microsoft.com/office/drawing/2014/main" id="{4DC0F4BF-105F-429D-AF7E-76C2C5A41098}"/>
              </a:ext>
            </a:extLst>
          </p:cNvPr>
          <p:cNvSpPr txBox="1"/>
          <p:nvPr/>
        </p:nvSpPr>
        <p:spPr>
          <a:xfrm>
            <a:off x="4485622" y="3630570"/>
            <a:ext cx="8142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800" dirty="0">
                <a:latin typeface="Corbel" panose="020B0503020204020204" pitchFamily="34" charset="0"/>
              </a:rPr>
              <a:t>Liten</a:t>
            </a:r>
            <a:endParaRPr lang="sv-SE" sz="873" dirty="0">
              <a:latin typeface="Corbel" panose="020B0503020204020204" pitchFamily="34" charset="0"/>
            </a:endParaRPr>
          </a:p>
        </p:txBody>
      </p:sp>
      <p:sp>
        <p:nvSpPr>
          <p:cNvPr id="18" name="textruta 17">
            <a:extLst>
              <a:ext uri="{FF2B5EF4-FFF2-40B4-BE49-F238E27FC236}">
                <a16:creationId xmlns:a16="http://schemas.microsoft.com/office/drawing/2014/main" id="{1C97F944-AC09-4AFF-B77F-C9D52B8E1558}"/>
              </a:ext>
            </a:extLst>
          </p:cNvPr>
          <p:cNvSpPr txBox="1"/>
          <p:nvPr/>
        </p:nvSpPr>
        <p:spPr>
          <a:xfrm>
            <a:off x="4872336" y="3648404"/>
            <a:ext cx="8142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800" dirty="0">
                <a:latin typeface="Corbel" panose="020B0503020204020204" pitchFamily="34" charset="0"/>
              </a:rPr>
              <a:t>Liten</a:t>
            </a:r>
            <a:endParaRPr lang="sv-SE" sz="873" dirty="0">
              <a:latin typeface="Corbel" panose="020B0503020204020204" pitchFamily="34" charset="0"/>
            </a:endParaRP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4E7D93FC-323D-474F-9996-84B18323F3EC}"/>
              </a:ext>
            </a:extLst>
          </p:cNvPr>
          <p:cNvSpPr txBox="1"/>
          <p:nvPr/>
        </p:nvSpPr>
        <p:spPr>
          <a:xfrm>
            <a:off x="6298843" y="3648404"/>
            <a:ext cx="81425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800" dirty="0">
                <a:latin typeface="Corbel" panose="020B0503020204020204" pitchFamily="34" charset="0"/>
              </a:rPr>
              <a:t>Stor</a:t>
            </a:r>
            <a:endParaRPr lang="sv-SE" sz="873" dirty="0">
              <a:latin typeface="Corbel" panose="020B0503020204020204" pitchFamily="34" charset="0"/>
            </a:endParaRPr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CDCDE780-9EF3-4C41-AB60-06854F372635}"/>
              </a:ext>
            </a:extLst>
          </p:cNvPr>
          <p:cNvSpPr txBox="1"/>
          <p:nvPr/>
        </p:nvSpPr>
        <p:spPr>
          <a:xfrm>
            <a:off x="4722146" y="2302774"/>
            <a:ext cx="10491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>
                <a:latin typeface="Corbel" panose="020B0503020204020204" pitchFamily="34" charset="0"/>
              </a:rPr>
              <a:t>Insats/kostnad</a:t>
            </a:r>
            <a:endParaRPr lang="sv-SE" sz="873" dirty="0">
              <a:latin typeface="Corbel" panose="020B0503020204020204" pitchFamily="34" charset="0"/>
            </a:endParaRP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A355CA5F-B36B-406A-8547-97611F66B8B9}"/>
              </a:ext>
            </a:extLst>
          </p:cNvPr>
          <p:cNvSpPr txBox="1"/>
          <p:nvPr/>
        </p:nvSpPr>
        <p:spPr>
          <a:xfrm>
            <a:off x="6685557" y="3459753"/>
            <a:ext cx="8142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dirty="0"/>
              <a:t>Effekt</a:t>
            </a:r>
            <a:endParaRPr lang="sv-SE" sz="873" dirty="0"/>
          </a:p>
        </p:txBody>
      </p:sp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4466F34-58FE-443C-8816-E88B0C810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1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F320B217-5BEA-44E2-BDD7-C60DC3E42BF6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64826DF-AB78-4946-9C31-CC66FE39DE2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71550" y="1250950"/>
            <a:ext cx="5368960" cy="3425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sv-SE" dirty="0"/>
              <a:t>Bestämera övergripande prioriteringskriterier.</a:t>
            </a:r>
          </a:p>
          <a:p>
            <a:pPr marL="0" indent="0">
              <a:buNone/>
            </a:pPr>
            <a:r>
              <a:rPr lang="sv-SE" dirty="0"/>
              <a:t>För att ett förslag ska vara med och prioriteras behöver det: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bidra till de övergripande målen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vara säkert för patienter/kunder  och medarbetare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dirty="0"/>
              <a:t>Vad mer?</a:t>
            </a:r>
          </a:p>
          <a:p>
            <a:pPr marL="0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954614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732CC07-676E-4647-8D1F-CB4C1C399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403431"/>
            <a:ext cx="5779508" cy="510521"/>
          </a:xfrm>
        </p:spPr>
        <p:txBody>
          <a:bodyPr/>
          <a:lstStyle/>
          <a:p>
            <a:r>
              <a:rPr lang="sv-SE" dirty="0"/>
              <a:t>Steg 2 Sortera förslagen i rutorna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1C974D67-400A-4319-BA00-4E2834BA388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34" name="Bildobjekt 33">
            <a:extLst>
              <a:ext uri="{FF2B5EF4-FFF2-40B4-BE49-F238E27FC236}">
                <a16:creationId xmlns:a16="http://schemas.microsoft.com/office/drawing/2014/main" id="{859AA2D3-F87F-4A00-995D-85522B529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439" y="1167294"/>
            <a:ext cx="5779509" cy="302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52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8A532646-F10E-4C04-89D8-9E5AB537E8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17311B2-4225-4E74-BE8C-428E9A817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9097B09E-41D8-4E39-988D-57BA81471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089106F-D257-4EE8-906F-A2912571AB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61666CD-E156-4249-8F2B-FE0737947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46379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3C56085-074A-469E-A7EE-C607008430C5}"/>
</file>

<file path=customXml/itemProps2.xml><?xml version="1.0" encoding="utf-8"?>
<ds:datastoreItem xmlns:ds="http://schemas.openxmlformats.org/officeDocument/2006/customXml" ds:itemID="{AFDDE0F3-CAA9-4028-A11E-87F9246EBEB7}"/>
</file>

<file path=customXml/itemProps3.xml><?xml version="1.0" encoding="utf-8"?>
<ds:datastoreItem xmlns:ds="http://schemas.openxmlformats.org/officeDocument/2006/customXml" ds:itemID="{DC428C0D-7173-4484-BBF7-34C9F61F67F0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139</TotalTime>
  <Words>84</Words>
  <Application>Microsoft Office PowerPoint</Application>
  <PresentationFormat>Bildspel på skärmen (16:9)</PresentationFormat>
  <Paragraphs>47</Paragraphs>
  <Slides>5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9" baseType="lpstr">
      <vt:lpstr>Arial</vt:lpstr>
      <vt:lpstr>Calibri</vt:lpstr>
      <vt:lpstr>Corbel</vt:lpstr>
      <vt:lpstr>16_9_Presentation</vt:lpstr>
      <vt:lpstr>Prioriteringsverktyg</vt:lpstr>
      <vt:lpstr>Enkel prioritering i fyra fält </vt:lpstr>
      <vt:lpstr>Steg 1</vt:lpstr>
      <vt:lpstr>Steg 2 Sortera förslagen i rutorna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Prioriteringsverktyg</dc:title>
  <dc:creator>Apelman, Inga-Lisa</dc:creator>
  <cp:lastModifiedBy>Apelman, Inga-Lisa</cp:lastModifiedBy>
  <cp:revision>4</cp:revision>
  <dcterms:created xsi:type="dcterms:W3CDTF">2021-02-25T08:40:54Z</dcterms:created>
  <dcterms:modified xsi:type="dcterms:W3CDTF">2021-02-25T11:00:34Z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2021-02-25T11:00:34.2721719Z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86354cb0-daa1-4e31-bd53-20e3162f5263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