
<file path=[Content_Types].xml><?xml version="1.0" encoding="utf-8"?>
<Types xmlns="http://schemas.openxmlformats.org/package/2006/content-types">
  <Default Extension="bin" ContentType="application/vnd.openxmlformats-officedocument.oleObject"/>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9.xml" ContentType="application/vnd.openxmlformats-officedocument.presentationml.notesSl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0.xml" ContentType="application/vnd.openxmlformats-officedocument.presentationml.notesSlide+xml"/>
  <Override PartName="/ppt/charts/chartEx1.xml" ContentType="application/vnd.ms-office.chartex+xml"/>
  <Override PartName="/ppt/charts/style6.xml" ContentType="application/vnd.ms-office.chartstyle+xml"/>
  <Override PartName="/ppt/charts/colors6.xml" ContentType="application/vnd.ms-office.chartcolorstyl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rts/chart6.xml" ContentType="application/vnd.openxmlformats-officedocument.drawingml.chart+xml"/>
  <Override PartName="/ppt/charts/style7.xml" ContentType="application/vnd.ms-office.chartstyle+xml"/>
  <Override PartName="/ppt/charts/colors7.xml" ContentType="application/vnd.ms-office.chartcolorstyle+xml"/>
  <Override PartName="/ppt/charts/chart7.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4.xml" ContentType="application/vnd.openxmlformats-officedocument.presentationml.notesSlide+xml"/>
  <Override PartName="/ppt/charts/chart8.xml" ContentType="application/vnd.openxmlformats-officedocument.drawingml.chart+xml"/>
  <Override PartName="/ppt/charts/style9.xml" ContentType="application/vnd.ms-office.chartstyle+xml"/>
  <Override PartName="/ppt/charts/colors9.xml" ContentType="application/vnd.ms-office.chartcolorstyle+xml"/>
  <Override PartName="/ppt/charts/chart9.xml" ContentType="application/vnd.openxmlformats-officedocument.drawingml.chart+xml"/>
  <Override PartName="/ppt/charts/style10.xml" ContentType="application/vnd.ms-office.chartstyle+xml"/>
  <Override PartName="/ppt/charts/colors10.xml" ContentType="application/vnd.ms-office.chartcolorstyl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10.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1.xml" ContentType="application/vnd.openxmlformats-officedocument.drawingml.chart+xml"/>
  <Override PartName="/ppt/charts/style12.xml" ContentType="application/vnd.ms-office.chartstyle+xml"/>
  <Override PartName="/ppt/charts/colors12.xml" ContentType="application/vnd.ms-office.chartcolorstyl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rts/chart12.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13.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Ex2.xml" ContentType="application/vnd.ms-office.chartex+xml"/>
  <Override PartName="/ppt/charts/style15.xml" ContentType="application/vnd.ms-office.chartstyle+xml"/>
  <Override PartName="/ppt/charts/colors15.xml" ContentType="application/vnd.ms-office.chartcolorstyle+xml"/>
  <Override PartName="/ppt/notesSlides/notesSlide21.xml" ContentType="application/vnd.openxmlformats-officedocument.presentationml.notesSlide+xml"/>
  <Override PartName="/ppt/charts/chartEx3.xml" ContentType="application/vnd.ms-office.chartex+xml"/>
  <Override PartName="/ppt/charts/style16.xml" ContentType="application/vnd.ms-office.chartstyle+xml"/>
  <Override PartName="/ppt/charts/colors16.xml" ContentType="application/vnd.ms-office.chartcolorstyl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00" r:id="rId1"/>
  </p:sldMasterIdLst>
  <p:notesMasterIdLst>
    <p:notesMasterId r:id="rId26"/>
  </p:notesMasterIdLst>
  <p:sldIdLst>
    <p:sldId id="299" r:id="rId2"/>
    <p:sldId id="291" r:id="rId3"/>
    <p:sldId id="285" r:id="rId4"/>
    <p:sldId id="321" r:id="rId5"/>
    <p:sldId id="306" r:id="rId6"/>
    <p:sldId id="309" r:id="rId7"/>
    <p:sldId id="308" r:id="rId8"/>
    <p:sldId id="311" r:id="rId9"/>
    <p:sldId id="312" r:id="rId10"/>
    <p:sldId id="316" r:id="rId11"/>
    <p:sldId id="313" r:id="rId12"/>
    <p:sldId id="324" r:id="rId13"/>
    <p:sldId id="314" r:id="rId14"/>
    <p:sldId id="315" r:id="rId15"/>
    <p:sldId id="318" r:id="rId16"/>
    <p:sldId id="319" r:id="rId17"/>
    <p:sldId id="317" r:id="rId18"/>
    <p:sldId id="320" r:id="rId19"/>
    <p:sldId id="297" r:id="rId20"/>
    <p:sldId id="322" r:id="rId21"/>
    <p:sldId id="303" r:id="rId22"/>
    <p:sldId id="298" r:id="rId23"/>
    <p:sldId id="300" r:id="rId24"/>
    <p:sldId id="323" r:id="rId25"/>
  </p:sldIdLst>
  <p:sldSz cx="9144000" cy="5143500" type="screen16x9"/>
  <p:notesSz cx="6858000" cy="9144000"/>
  <p:defaultTextStyle>
    <a:defPPr>
      <a:defRPr lang="sv-SE"/>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D7C"/>
    <a:srgbClr val="29B8CC"/>
    <a:srgbClr val="98C21D"/>
    <a:srgbClr val="2D934F"/>
    <a:srgbClr val="6E368C"/>
    <a:srgbClr val="D7007F"/>
    <a:srgbClr val="00A6E2"/>
    <a:srgbClr val="65B2E4"/>
    <a:srgbClr val="5B9BD5"/>
    <a:srgbClr val="020000"/>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21D993E-9DB1-4C6E-AD50-010E2049761C}" v="15" dt="2021-04-30T10:19:11.03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18" autoAdjust="0"/>
    <p:restoredTop sz="78261" autoAdjust="0"/>
  </p:normalViewPr>
  <p:slideViewPr>
    <p:cSldViewPr snapToGrid="0" snapToObjects="1">
      <p:cViewPr varScale="1">
        <p:scale>
          <a:sx n="83" d="100"/>
          <a:sy n="83" d="100"/>
        </p:scale>
        <p:origin x="84" y="348"/>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customXml" Target="../customXml/item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customXml" Target="../customXml/item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 Id="rId35" Type="http://schemas.openxmlformats.org/officeDocument/2006/relationships/customXml" Target="../customXml/item3.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pelman, Inga-Lisa" userId="a48ee354-1745-40a3-86c2-de2c96a1f741" providerId="ADAL" clId="{121D993E-9DB1-4C6E-AD50-010E2049761C}"/>
    <pc:docChg chg="custSel modSld">
      <pc:chgData name="Apelman, Inga-Lisa" userId="a48ee354-1745-40a3-86c2-de2c96a1f741" providerId="ADAL" clId="{121D993E-9DB1-4C6E-AD50-010E2049761C}" dt="2021-04-30T10:19:46.671" v="53" actId="1076"/>
      <pc:docMkLst>
        <pc:docMk/>
      </pc:docMkLst>
      <pc:sldChg chg="addSp delSp modSp mod">
        <pc:chgData name="Apelman, Inga-Lisa" userId="a48ee354-1745-40a3-86c2-de2c96a1f741" providerId="ADAL" clId="{121D993E-9DB1-4C6E-AD50-010E2049761C}" dt="2021-04-30T10:19:46.671" v="53" actId="1076"/>
        <pc:sldMkLst>
          <pc:docMk/>
          <pc:sldMk cId="1199944004" sldId="324"/>
        </pc:sldMkLst>
        <pc:spChg chg="mod">
          <ac:chgData name="Apelman, Inga-Lisa" userId="a48ee354-1745-40a3-86c2-de2c96a1f741" providerId="ADAL" clId="{121D993E-9DB1-4C6E-AD50-010E2049761C}" dt="2021-04-30T10:19:29.399" v="49" actId="1076"/>
          <ac:spMkLst>
            <pc:docMk/>
            <pc:sldMk cId="1199944004" sldId="324"/>
            <ac:spMk id="12" creationId="{1210EB30-B9DD-44EE-9872-54ECF8CD2A91}"/>
          </ac:spMkLst>
        </pc:spChg>
        <pc:graphicFrameChg chg="add del mod">
          <ac:chgData name="Apelman, Inga-Lisa" userId="a48ee354-1745-40a3-86c2-de2c96a1f741" providerId="ADAL" clId="{121D993E-9DB1-4C6E-AD50-010E2049761C}" dt="2021-04-30T10:17:36.512" v="20" actId="478"/>
          <ac:graphicFrameMkLst>
            <pc:docMk/>
            <pc:sldMk cId="1199944004" sldId="324"/>
            <ac:graphicFrameMk id="5" creationId="{EBE5233C-DDF9-4C78-9FCD-A9FBCC3F811B}"/>
          </ac:graphicFrameMkLst>
        </pc:graphicFrameChg>
        <pc:graphicFrameChg chg="add del mod">
          <ac:chgData name="Apelman, Inga-Lisa" userId="a48ee354-1745-40a3-86c2-de2c96a1f741" providerId="ADAL" clId="{121D993E-9DB1-4C6E-AD50-010E2049761C}" dt="2021-04-30T10:17:31.915" v="19" actId="478"/>
          <ac:graphicFrameMkLst>
            <pc:docMk/>
            <pc:sldMk cId="1199944004" sldId="324"/>
            <ac:graphicFrameMk id="6" creationId="{40AA7281-B090-4C3C-B10B-1334802C22F5}"/>
          </ac:graphicFrameMkLst>
        </pc:graphicFrameChg>
        <pc:graphicFrameChg chg="add del mod">
          <ac:chgData name="Apelman, Inga-Lisa" userId="a48ee354-1745-40a3-86c2-de2c96a1f741" providerId="ADAL" clId="{121D993E-9DB1-4C6E-AD50-010E2049761C}" dt="2021-04-30T10:18:40.740" v="28"/>
          <ac:graphicFrameMkLst>
            <pc:docMk/>
            <pc:sldMk cId="1199944004" sldId="324"/>
            <ac:graphicFrameMk id="9" creationId="{B8A09511-3DA5-41B7-BD01-234E0756DFE1}"/>
          </ac:graphicFrameMkLst>
        </pc:graphicFrameChg>
        <pc:picChg chg="add mod">
          <ac:chgData name="Apelman, Inga-Lisa" userId="a48ee354-1745-40a3-86c2-de2c96a1f741" providerId="ADAL" clId="{121D993E-9DB1-4C6E-AD50-010E2049761C}" dt="2021-04-30T10:19:39.886" v="51" actId="1076"/>
          <ac:picMkLst>
            <pc:docMk/>
            <pc:sldMk cId="1199944004" sldId="324"/>
            <ac:picMk id="3" creationId="{8DD241BE-04EB-4815-BEA5-C76CB93B97DC}"/>
          </ac:picMkLst>
        </pc:picChg>
        <pc:picChg chg="add mod">
          <ac:chgData name="Apelman, Inga-Lisa" userId="a48ee354-1745-40a3-86c2-de2c96a1f741" providerId="ADAL" clId="{121D993E-9DB1-4C6E-AD50-010E2049761C}" dt="2021-04-30T10:19:41.913" v="52" actId="1076"/>
          <ac:picMkLst>
            <pc:docMk/>
            <pc:sldMk cId="1199944004" sldId="324"/>
            <ac:picMk id="7" creationId="{8FEAB598-E918-40EE-ACC8-BE46F1C6D371}"/>
          </ac:picMkLst>
        </pc:picChg>
        <pc:picChg chg="add mod">
          <ac:chgData name="Apelman, Inga-Lisa" userId="a48ee354-1745-40a3-86c2-de2c96a1f741" providerId="ADAL" clId="{121D993E-9DB1-4C6E-AD50-010E2049761C}" dt="2021-04-30T10:19:36.692" v="50" actId="1076"/>
          <ac:picMkLst>
            <pc:docMk/>
            <pc:sldMk cId="1199944004" sldId="324"/>
            <ac:picMk id="8" creationId="{2B1137B2-4C22-4FB3-BAEB-20ABC8BC4798}"/>
          </ac:picMkLst>
        </pc:picChg>
        <pc:picChg chg="add mod">
          <ac:chgData name="Apelman, Inga-Lisa" userId="a48ee354-1745-40a3-86c2-de2c96a1f741" providerId="ADAL" clId="{121D993E-9DB1-4C6E-AD50-010E2049761C}" dt="2021-04-30T10:19:46.671" v="53" actId="1076"/>
          <ac:picMkLst>
            <pc:docMk/>
            <pc:sldMk cId="1199944004" sldId="324"/>
            <ac:picMk id="10" creationId="{29DAB251-1F45-4B27-8F35-D6551803165E}"/>
          </ac:picMkLst>
        </pc:pic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oleObject" Target="Bok1"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embeddings/oleObject1.bin"/><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oleObject" Target="file:///\\filecl01fsh\users$\he2003\Olika%20diagramtyper.xlsx" TargetMode="External"/><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oleObject" Target="file:///\\filecl01fsh\users$\he2003\Olika%20diagramtyper.xlsx" TargetMode="External"/><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oleObject" Target="file:///\\filecl01fsh\users$\he2003\Olika%20diagramtyper.xlsx" TargetMode="External"/><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oleObject" Target="file:///\\filecl01fsh\users$\he2003\Olika%20diagramtyper.xlsx" TargetMode="External"/><Relationship Id="rId2" Type="http://schemas.microsoft.com/office/2011/relationships/chartColorStyle" Target="colors7.xml"/><Relationship Id="rId1" Type="http://schemas.microsoft.com/office/2011/relationships/chartStyle" Target="style7.xml"/></Relationships>
</file>

<file path=ppt/charts/_rels/chart7.xml.rels><?xml version="1.0" encoding="UTF-8" standalone="yes"?>
<Relationships xmlns="http://schemas.openxmlformats.org/package/2006/relationships"><Relationship Id="rId3" Type="http://schemas.openxmlformats.org/officeDocument/2006/relationships/oleObject" Target="file:///\\filecl01fsh\users$\he2003\Olika%20diagramtyper.xlsx" TargetMode="External"/><Relationship Id="rId2" Type="http://schemas.microsoft.com/office/2011/relationships/chartColorStyle" Target="colors8.xml"/><Relationship Id="rId1" Type="http://schemas.microsoft.com/office/2011/relationships/chartStyle" Target="style8.xml"/></Relationships>
</file>

<file path=ppt/charts/_rels/chart8.xml.rels><?xml version="1.0" encoding="UTF-8" standalone="yes"?>
<Relationships xmlns="http://schemas.openxmlformats.org/package/2006/relationships"><Relationship Id="rId3" Type="http://schemas.openxmlformats.org/officeDocument/2006/relationships/oleObject" Target="file:///\\filecl01fsh\users$\he2003\Olika%20diagramtyper.xlsx" TargetMode="External"/><Relationship Id="rId2" Type="http://schemas.microsoft.com/office/2011/relationships/chartColorStyle" Target="colors9.xml"/><Relationship Id="rId1" Type="http://schemas.microsoft.com/office/2011/relationships/chartStyle" Target="style9.xml"/></Relationships>
</file>

<file path=ppt/charts/_rels/chart9.xml.rels><?xml version="1.0" encoding="UTF-8" standalone="yes"?>
<Relationships xmlns="http://schemas.openxmlformats.org/package/2006/relationships"><Relationship Id="rId3" Type="http://schemas.openxmlformats.org/officeDocument/2006/relationships/oleObject" Target="file:///\\filecl01fsh\users$\he2003\Olika%20diagramtyper.xlsx" TargetMode="External"/><Relationship Id="rId2" Type="http://schemas.microsoft.com/office/2011/relationships/chartColorStyle" Target="colors10.xml"/><Relationship Id="rId1" Type="http://schemas.microsoft.com/office/2011/relationships/chartStyle" Target="style10.xml"/></Relationships>
</file>

<file path=ppt/charts/_rels/chart10.xml.rels><?xml version="1.0" encoding="UTF-8" standalone="yes"?>
<Relationships xmlns="http://schemas.openxmlformats.org/package/2006/relationships"><Relationship Id="rId3" Type="http://schemas.openxmlformats.org/officeDocument/2006/relationships/oleObject" Target="file:///\\filecl01fsh\users$\he2003\F&#246;rb&#228;ttringsarbetet\Olika%20diagramtyper.xlsx" TargetMode="External"/><Relationship Id="rId2" Type="http://schemas.microsoft.com/office/2011/relationships/chartColorStyle" Target="colors11.xml"/><Relationship Id="rId1" Type="http://schemas.microsoft.com/office/2011/relationships/chartStyle" Target="style11.xml"/></Relationships>
</file>

<file path=ppt/charts/_rels/chart11.xml.rels><?xml version="1.0" encoding="UTF-8" standalone="yes"?>
<Relationships xmlns="http://schemas.openxmlformats.org/package/2006/relationships"><Relationship Id="rId3" Type="http://schemas.openxmlformats.org/officeDocument/2006/relationships/oleObject" Target="file:///\\filecl01fsh\users$\he2003\F&#246;rb&#228;ttringsarbetet\Olika%20diagramtyper.xlsx" TargetMode="External"/><Relationship Id="rId2" Type="http://schemas.microsoft.com/office/2011/relationships/chartColorStyle" Target="colors12.xml"/><Relationship Id="rId1" Type="http://schemas.microsoft.com/office/2011/relationships/chartStyle" Target="style12.xml"/></Relationships>
</file>

<file path=ppt/charts/_rels/chart12.xml.rels><?xml version="1.0" encoding="UTF-8" standalone="yes"?>
<Relationships xmlns="http://schemas.openxmlformats.org/package/2006/relationships"><Relationship Id="rId3" Type="http://schemas.openxmlformats.org/officeDocument/2006/relationships/oleObject" Target="file:///\\filecl01fsh\users$\he2003\F&#246;rb&#228;ttringsarbetet\Olika%20diagramtyper.xlsx" TargetMode="External"/><Relationship Id="rId2" Type="http://schemas.microsoft.com/office/2011/relationships/chartColorStyle" Target="colors13.xml"/><Relationship Id="rId1" Type="http://schemas.microsoft.com/office/2011/relationships/chartStyle" Target="style13.xml"/></Relationships>
</file>

<file path=ppt/charts/_rels/chart13.xml.rels><?xml version="1.0" encoding="UTF-8" standalone="yes"?>
<Relationships xmlns="http://schemas.openxmlformats.org/package/2006/relationships"><Relationship Id="rId3" Type="http://schemas.openxmlformats.org/officeDocument/2006/relationships/oleObject" Target="file:///\\filecl01fsh\users$\he2003\F&#246;rb&#228;ttringsarbetet\Olika%20diagramtyper.xlsx" TargetMode="External"/><Relationship Id="rId2" Type="http://schemas.microsoft.com/office/2011/relationships/chartColorStyle" Target="colors14.xml"/><Relationship Id="rId1" Type="http://schemas.microsoft.com/office/2011/relationships/chartStyle" Target="style14.xml"/></Relationships>
</file>

<file path=ppt/charts/_rels/chartEx1.xml.rels><?xml version="1.0" encoding="UTF-8" standalone="yes"?>
<Relationships xmlns="http://schemas.openxmlformats.org/package/2006/relationships"><Relationship Id="rId3" Type="http://schemas.microsoft.com/office/2011/relationships/chartColorStyle" Target="colors6.xml"/><Relationship Id="rId2" Type="http://schemas.microsoft.com/office/2011/relationships/chartStyle" Target="style6.xml"/><Relationship Id="rId1" Type="http://schemas.openxmlformats.org/officeDocument/2006/relationships/oleObject" Target="file:///\\filecl01fsh\users$\he2003\F&#246;rb&#228;ttringsarbetet\Olika%20diagramtyper.xlsx" TargetMode="External"/></Relationships>
</file>

<file path=ppt/charts/_rels/chartEx2.xml.rels><?xml version="1.0" encoding="UTF-8" standalone="yes"?>
<Relationships xmlns="http://schemas.openxmlformats.org/package/2006/relationships"><Relationship Id="rId3" Type="http://schemas.microsoft.com/office/2011/relationships/chartColorStyle" Target="colors15.xml"/><Relationship Id="rId2" Type="http://schemas.microsoft.com/office/2011/relationships/chartStyle" Target="style15.xml"/><Relationship Id="rId1" Type="http://schemas.openxmlformats.org/officeDocument/2006/relationships/oleObject" Target="file:///\\filecl01fsh\users$\he2003\F&#246;rb&#228;ttringsarbetet\Olika%20diagramtyper.xlsx" TargetMode="External"/></Relationships>
</file>

<file path=ppt/charts/_rels/chartEx3.xml.rels><?xml version="1.0" encoding="UTF-8" standalone="yes"?>
<Relationships xmlns="http://schemas.openxmlformats.org/package/2006/relationships"><Relationship Id="rId3" Type="http://schemas.microsoft.com/office/2011/relationships/chartColorStyle" Target="colors16.xml"/><Relationship Id="rId2" Type="http://schemas.microsoft.com/office/2011/relationships/chartStyle" Target="style16.xml"/><Relationship Id="rId1" Type="http://schemas.openxmlformats.org/officeDocument/2006/relationships/oleObject" Target="file:///\\filecl01fsh\users$\he2003\F&#246;rb&#228;ttringsarbetet\Olika%20diagramtyper.xlsx" TargetMode="Externa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sv-SE"/>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1600" b="1" i="0" u="none" strike="noStrike" kern="1200" baseline="0">
              <a:solidFill>
                <a:schemeClr val="tx2"/>
              </a:solidFill>
              <a:latin typeface="+mn-lt"/>
              <a:ea typeface="+mn-ea"/>
              <a:cs typeface="+mn-cs"/>
            </a:defRPr>
          </a:pPr>
          <a:endParaRPr lang="sv-SE"/>
        </a:p>
      </c:txPr>
    </c:title>
    <c:autoTitleDeleted val="0"/>
    <c:plotArea>
      <c:layout/>
      <c:barChart>
        <c:barDir val="col"/>
        <c:grouping val="clustered"/>
        <c:varyColors val="0"/>
        <c:ser>
          <c:idx val="0"/>
          <c:order val="0"/>
          <c:tx>
            <c:strRef>
              <c:f>Blad1!$C$5</c:f>
              <c:strCache>
                <c:ptCount val="1"/>
                <c:pt idx="0">
                  <c:v>Konferensdeltagare</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c:spPr>
          <c:invertIfNegative val="0"/>
          <c:cat>
            <c:numRef>
              <c:f>Blad1!$B$6:$B$11</c:f>
              <c:numCache>
                <c:formatCode>General</c:formatCode>
                <c:ptCount val="6"/>
                <c:pt idx="0">
                  <c:v>2015</c:v>
                </c:pt>
                <c:pt idx="1">
                  <c:v>2016</c:v>
                </c:pt>
                <c:pt idx="2">
                  <c:v>2017</c:v>
                </c:pt>
                <c:pt idx="3">
                  <c:v>2018</c:v>
                </c:pt>
                <c:pt idx="4">
                  <c:v>2019</c:v>
                </c:pt>
                <c:pt idx="5">
                  <c:v>2020</c:v>
                </c:pt>
              </c:numCache>
            </c:numRef>
          </c:cat>
          <c:val>
            <c:numRef>
              <c:f>Blad1!$C$6:$C$11</c:f>
              <c:numCache>
                <c:formatCode>General</c:formatCode>
                <c:ptCount val="6"/>
                <c:pt idx="0">
                  <c:v>500</c:v>
                </c:pt>
                <c:pt idx="1">
                  <c:v>800</c:v>
                </c:pt>
                <c:pt idx="2">
                  <c:v>1000</c:v>
                </c:pt>
                <c:pt idx="3">
                  <c:v>900</c:v>
                </c:pt>
                <c:pt idx="4">
                  <c:v>1000</c:v>
                </c:pt>
                <c:pt idx="5">
                  <c:v>800</c:v>
                </c:pt>
              </c:numCache>
            </c:numRef>
          </c:val>
          <c:extLst>
            <c:ext xmlns:c16="http://schemas.microsoft.com/office/drawing/2014/chart" uri="{C3380CC4-5D6E-409C-BE32-E72D297353CC}">
              <c16:uniqueId val="{00000000-E9B8-47A9-900C-3FF79FE93669}"/>
            </c:ext>
          </c:extLst>
        </c:ser>
        <c:dLbls>
          <c:showLegendKey val="0"/>
          <c:showVal val="0"/>
          <c:showCatName val="0"/>
          <c:showSerName val="0"/>
          <c:showPercent val="0"/>
          <c:showBubbleSize val="0"/>
        </c:dLbls>
        <c:gapWidth val="100"/>
        <c:overlap val="-24"/>
        <c:axId val="1823640944"/>
        <c:axId val="1956455296"/>
      </c:barChart>
      <c:catAx>
        <c:axId val="1823640944"/>
        <c:scaling>
          <c:orientation val="minMax"/>
        </c:scaling>
        <c:delete val="0"/>
        <c:axPos val="b"/>
        <c:numFmt formatCode="General" sourceLinked="1"/>
        <c:majorTickMark val="none"/>
        <c:minorTickMark val="none"/>
        <c:tickLblPos val="nextTo"/>
        <c:spPr>
          <a:noFill/>
          <a:ln w="9525" cap="flat" cmpd="sng" algn="ctr">
            <a:solidFill>
              <a:schemeClr val="tx2">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2"/>
                </a:solidFill>
                <a:latin typeface="+mn-lt"/>
                <a:ea typeface="+mn-ea"/>
                <a:cs typeface="+mn-cs"/>
              </a:defRPr>
            </a:pPr>
            <a:endParaRPr lang="sv-SE"/>
          </a:p>
        </c:txPr>
        <c:crossAx val="1956455296"/>
        <c:crosses val="autoZero"/>
        <c:auto val="1"/>
        <c:lblAlgn val="ctr"/>
        <c:lblOffset val="100"/>
        <c:noMultiLvlLbl val="0"/>
      </c:catAx>
      <c:valAx>
        <c:axId val="1956455296"/>
        <c:scaling>
          <c:orientation val="minMax"/>
        </c:scaling>
        <c:delete val="0"/>
        <c:axPos val="l"/>
        <c:majorGridlines>
          <c:spPr>
            <a:ln w="9525" cap="flat" cmpd="sng" algn="ctr">
              <a:solidFill>
                <a:schemeClr val="tx2">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2"/>
                </a:solidFill>
                <a:latin typeface="+mn-lt"/>
                <a:ea typeface="+mn-ea"/>
                <a:cs typeface="+mn-cs"/>
              </a:defRPr>
            </a:pPr>
            <a:endParaRPr lang="sv-SE"/>
          </a:p>
        </c:txPr>
        <c:crossAx val="1823640944"/>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sv-SE"/>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sv-S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1" i="0" u="none" strike="noStrike" kern="1200" spc="0" baseline="0">
                <a:solidFill>
                  <a:schemeClr val="tx1">
                    <a:lumMod val="65000"/>
                    <a:lumOff val="35000"/>
                  </a:schemeClr>
                </a:solidFill>
                <a:latin typeface="+mn-lt"/>
                <a:ea typeface="+mn-ea"/>
                <a:cs typeface="+mn-cs"/>
              </a:defRPr>
            </a:pPr>
            <a:r>
              <a:rPr lang="sv-SE" b="1" dirty="0"/>
              <a:t>Frukt i korgen</a:t>
            </a:r>
          </a:p>
        </c:rich>
      </c:tx>
      <c:overlay val="0"/>
      <c:spPr>
        <a:noFill/>
        <a:ln>
          <a:noFill/>
        </a:ln>
        <a:effectLst/>
      </c:spPr>
      <c:txPr>
        <a:bodyPr rot="0" spcFirstLastPara="1" vertOverflow="ellipsis" vert="horz" wrap="square" anchor="ctr" anchorCtr="1"/>
        <a:lstStyle/>
        <a:p>
          <a:pPr>
            <a:defRPr sz="1400" b="1" i="0" u="none" strike="noStrike" kern="1200" spc="0" baseline="0">
              <a:solidFill>
                <a:schemeClr val="tx1">
                  <a:lumMod val="65000"/>
                  <a:lumOff val="35000"/>
                </a:schemeClr>
              </a:solidFill>
              <a:latin typeface="+mn-lt"/>
              <a:ea typeface="+mn-ea"/>
              <a:cs typeface="+mn-cs"/>
            </a:defRPr>
          </a:pPr>
          <a:endParaRPr lang="sv-SE"/>
        </a:p>
      </c:txPr>
    </c:title>
    <c:autoTitleDeleted val="0"/>
    <c:plotArea>
      <c:layout>
        <c:manualLayout>
          <c:layoutTarget val="inner"/>
          <c:xMode val="edge"/>
          <c:yMode val="edge"/>
          <c:x val="5.9516830469184052E-2"/>
          <c:y val="0.17171296296296296"/>
          <c:w val="0.90702818169626609"/>
          <c:h val="0.73469050743657038"/>
        </c:manualLayout>
      </c:layout>
      <c:barChart>
        <c:barDir val="col"/>
        <c:grouping val="clustered"/>
        <c:varyColors val="0"/>
        <c:ser>
          <c:idx val="0"/>
          <c:order val="0"/>
          <c:tx>
            <c:strRef>
              <c:f>'[Olika diagramtyper.xlsx]Blad1'!$L$5</c:f>
              <c:strCache>
                <c:ptCount val="1"/>
                <c:pt idx="0">
                  <c:v>Apelsin</c:v>
                </c:pt>
              </c:strCache>
            </c:strRef>
          </c:tx>
          <c:spPr>
            <a:solidFill>
              <a:schemeClr val="accent1"/>
            </a:solidFill>
            <a:ln>
              <a:noFill/>
            </a:ln>
            <a:effectLst/>
          </c:spPr>
          <c:invertIfNegative val="0"/>
          <c:cat>
            <c:strRef>
              <c:f>'[Olika diagramtyper.xlsx]Blad1'!$K$6:$K$9</c:f>
              <c:strCache>
                <c:ptCount val="4"/>
                <c:pt idx="0">
                  <c:v>Januari</c:v>
                </c:pt>
                <c:pt idx="1">
                  <c:v>Februari</c:v>
                </c:pt>
                <c:pt idx="2">
                  <c:v>Mars</c:v>
                </c:pt>
                <c:pt idx="3">
                  <c:v>April</c:v>
                </c:pt>
              </c:strCache>
            </c:strRef>
          </c:cat>
          <c:val>
            <c:numRef>
              <c:f>'[Olika diagramtyper.xlsx]Blad1'!$L$6:$L$9</c:f>
              <c:numCache>
                <c:formatCode>General</c:formatCode>
                <c:ptCount val="4"/>
                <c:pt idx="0">
                  <c:v>5</c:v>
                </c:pt>
                <c:pt idx="1">
                  <c:v>3</c:v>
                </c:pt>
                <c:pt idx="2">
                  <c:v>5</c:v>
                </c:pt>
                <c:pt idx="3">
                  <c:v>4</c:v>
                </c:pt>
              </c:numCache>
            </c:numRef>
          </c:val>
          <c:extLst>
            <c:ext xmlns:c16="http://schemas.microsoft.com/office/drawing/2014/chart" uri="{C3380CC4-5D6E-409C-BE32-E72D297353CC}">
              <c16:uniqueId val="{00000000-A48B-4F21-8493-FDB8E9322ADD}"/>
            </c:ext>
          </c:extLst>
        </c:ser>
        <c:ser>
          <c:idx val="1"/>
          <c:order val="1"/>
          <c:tx>
            <c:strRef>
              <c:f>'[Olika diagramtyper.xlsx]Blad1'!$M$5</c:f>
              <c:strCache>
                <c:ptCount val="1"/>
                <c:pt idx="0">
                  <c:v>Banan</c:v>
                </c:pt>
              </c:strCache>
            </c:strRef>
          </c:tx>
          <c:spPr>
            <a:solidFill>
              <a:schemeClr val="accent2"/>
            </a:solidFill>
            <a:ln>
              <a:noFill/>
            </a:ln>
            <a:effectLst/>
          </c:spPr>
          <c:invertIfNegative val="0"/>
          <c:cat>
            <c:strRef>
              <c:f>'[Olika diagramtyper.xlsx]Blad1'!$K$6:$K$9</c:f>
              <c:strCache>
                <c:ptCount val="4"/>
                <c:pt idx="0">
                  <c:v>Januari</c:v>
                </c:pt>
                <c:pt idx="1">
                  <c:v>Februari</c:v>
                </c:pt>
                <c:pt idx="2">
                  <c:v>Mars</c:v>
                </c:pt>
                <c:pt idx="3">
                  <c:v>April</c:v>
                </c:pt>
              </c:strCache>
            </c:strRef>
          </c:cat>
          <c:val>
            <c:numRef>
              <c:f>'[Olika diagramtyper.xlsx]Blad1'!$M$6:$M$9</c:f>
              <c:numCache>
                <c:formatCode>General</c:formatCode>
                <c:ptCount val="4"/>
                <c:pt idx="0">
                  <c:v>6</c:v>
                </c:pt>
                <c:pt idx="1">
                  <c:v>5</c:v>
                </c:pt>
                <c:pt idx="2">
                  <c:v>4</c:v>
                </c:pt>
                <c:pt idx="3">
                  <c:v>3</c:v>
                </c:pt>
              </c:numCache>
            </c:numRef>
          </c:val>
          <c:extLst>
            <c:ext xmlns:c16="http://schemas.microsoft.com/office/drawing/2014/chart" uri="{C3380CC4-5D6E-409C-BE32-E72D297353CC}">
              <c16:uniqueId val="{00000001-A48B-4F21-8493-FDB8E9322ADD}"/>
            </c:ext>
          </c:extLst>
        </c:ser>
        <c:ser>
          <c:idx val="2"/>
          <c:order val="2"/>
          <c:tx>
            <c:strRef>
              <c:f>'[Olika diagramtyper.xlsx]Blad1'!$N$5</c:f>
              <c:strCache>
                <c:ptCount val="1"/>
                <c:pt idx="0">
                  <c:v>Clementin</c:v>
                </c:pt>
              </c:strCache>
            </c:strRef>
          </c:tx>
          <c:spPr>
            <a:solidFill>
              <a:schemeClr val="accent3"/>
            </a:solidFill>
            <a:ln>
              <a:noFill/>
            </a:ln>
            <a:effectLst/>
          </c:spPr>
          <c:invertIfNegative val="0"/>
          <c:cat>
            <c:strRef>
              <c:f>'[Olika diagramtyper.xlsx]Blad1'!$K$6:$K$9</c:f>
              <c:strCache>
                <c:ptCount val="4"/>
                <c:pt idx="0">
                  <c:v>Januari</c:v>
                </c:pt>
                <c:pt idx="1">
                  <c:v>Februari</c:v>
                </c:pt>
                <c:pt idx="2">
                  <c:v>Mars</c:v>
                </c:pt>
                <c:pt idx="3">
                  <c:v>April</c:v>
                </c:pt>
              </c:strCache>
            </c:strRef>
          </c:cat>
          <c:val>
            <c:numRef>
              <c:f>'[Olika diagramtyper.xlsx]Blad1'!$N$6:$N$9</c:f>
              <c:numCache>
                <c:formatCode>General</c:formatCode>
                <c:ptCount val="4"/>
                <c:pt idx="0">
                  <c:v>4</c:v>
                </c:pt>
                <c:pt idx="1">
                  <c:v>4</c:v>
                </c:pt>
                <c:pt idx="2">
                  <c:v>4</c:v>
                </c:pt>
                <c:pt idx="3">
                  <c:v>4</c:v>
                </c:pt>
              </c:numCache>
            </c:numRef>
          </c:val>
          <c:extLst>
            <c:ext xmlns:c16="http://schemas.microsoft.com/office/drawing/2014/chart" uri="{C3380CC4-5D6E-409C-BE32-E72D297353CC}">
              <c16:uniqueId val="{00000002-A48B-4F21-8493-FDB8E9322ADD}"/>
            </c:ext>
          </c:extLst>
        </c:ser>
        <c:dLbls>
          <c:showLegendKey val="0"/>
          <c:showVal val="0"/>
          <c:showCatName val="0"/>
          <c:showSerName val="0"/>
          <c:showPercent val="0"/>
          <c:showBubbleSize val="0"/>
        </c:dLbls>
        <c:gapWidth val="219"/>
        <c:overlap val="-27"/>
        <c:axId val="1691552240"/>
        <c:axId val="1688420336"/>
      </c:barChart>
      <c:catAx>
        <c:axId val="16915522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00" b="1" i="0" u="none" strike="noStrike" kern="1200" baseline="0">
                <a:solidFill>
                  <a:schemeClr val="tx1">
                    <a:lumMod val="65000"/>
                    <a:lumOff val="35000"/>
                  </a:schemeClr>
                </a:solidFill>
                <a:latin typeface="+mn-lt"/>
                <a:ea typeface="+mn-ea"/>
                <a:cs typeface="+mn-cs"/>
              </a:defRPr>
            </a:pPr>
            <a:endParaRPr lang="sv-SE"/>
          </a:p>
        </c:txPr>
        <c:crossAx val="1688420336"/>
        <c:crosses val="autoZero"/>
        <c:auto val="1"/>
        <c:lblAlgn val="ctr"/>
        <c:lblOffset val="100"/>
        <c:noMultiLvlLbl val="0"/>
      </c:catAx>
      <c:valAx>
        <c:axId val="168842033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sv-SE"/>
          </a:p>
        </c:txPr>
        <c:crossAx val="1691552240"/>
        <c:crosses val="autoZero"/>
        <c:crossBetween val="between"/>
      </c:valAx>
      <c:spPr>
        <a:noFill/>
        <a:ln>
          <a:noFill/>
        </a:ln>
        <a:effectLst/>
      </c:spPr>
    </c:plotArea>
    <c:legend>
      <c:legendPos val="b"/>
      <c:layout>
        <c:manualLayout>
          <c:xMode val="edge"/>
          <c:yMode val="edge"/>
          <c:x val="0.39170594095446093"/>
          <c:y val="0.18576334208223969"/>
          <c:w val="0.56634456961128032"/>
          <c:h val="7.8125546806649168E-2"/>
        </c:manualLayout>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sv-SE"/>
        </a:p>
      </c:txPr>
    </c:legend>
    <c:plotVisOnly val="1"/>
    <c:dispBlanksAs val="gap"/>
    <c:showDLblsOverMax val="0"/>
  </c:chart>
  <c:spPr>
    <a:noFill/>
    <a:ln>
      <a:noFill/>
    </a:ln>
    <a:effectLst/>
  </c:spPr>
  <c:txPr>
    <a:bodyPr/>
    <a:lstStyle/>
    <a:p>
      <a:pPr>
        <a:defRPr/>
      </a:pPr>
      <a:endParaRPr lang="sv-SE"/>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sv-S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1" i="0" u="none" strike="noStrike" kern="1200" spc="0" baseline="0">
                <a:solidFill>
                  <a:schemeClr val="tx1">
                    <a:lumMod val="65000"/>
                    <a:lumOff val="35000"/>
                  </a:schemeClr>
                </a:solidFill>
                <a:latin typeface="+mn-lt"/>
                <a:ea typeface="+mn-ea"/>
                <a:cs typeface="+mn-cs"/>
              </a:defRPr>
            </a:pPr>
            <a:r>
              <a:rPr lang="sv-SE" b="1" dirty="0"/>
              <a:t>Frukt i korgen</a:t>
            </a:r>
          </a:p>
        </c:rich>
      </c:tx>
      <c:overlay val="0"/>
      <c:spPr>
        <a:noFill/>
        <a:ln>
          <a:noFill/>
        </a:ln>
        <a:effectLst/>
      </c:spPr>
      <c:txPr>
        <a:bodyPr rot="0" spcFirstLastPara="1" vertOverflow="ellipsis" vert="horz" wrap="square" anchor="ctr" anchorCtr="1"/>
        <a:lstStyle/>
        <a:p>
          <a:pPr>
            <a:defRPr sz="1400" b="1" i="0" u="none" strike="noStrike" kern="1200" spc="0" baseline="0">
              <a:solidFill>
                <a:schemeClr val="tx1">
                  <a:lumMod val="65000"/>
                  <a:lumOff val="35000"/>
                </a:schemeClr>
              </a:solidFill>
              <a:latin typeface="+mn-lt"/>
              <a:ea typeface="+mn-ea"/>
              <a:cs typeface="+mn-cs"/>
            </a:defRPr>
          </a:pPr>
          <a:endParaRPr lang="sv-SE"/>
        </a:p>
      </c:txPr>
    </c:title>
    <c:autoTitleDeleted val="0"/>
    <c:plotArea>
      <c:layout>
        <c:manualLayout>
          <c:layoutTarget val="inner"/>
          <c:xMode val="edge"/>
          <c:yMode val="edge"/>
          <c:x val="6.5567147856517932E-2"/>
          <c:y val="0.17113480606590842"/>
          <c:w val="0.90387729658792648"/>
          <c:h val="0.73006087780694084"/>
        </c:manualLayout>
      </c:layout>
      <c:barChart>
        <c:barDir val="col"/>
        <c:grouping val="stacked"/>
        <c:varyColors val="0"/>
        <c:ser>
          <c:idx val="0"/>
          <c:order val="0"/>
          <c:tx>
            <c:strRef>
              <c:f>'[Olika diagramtyper.xlsx]Blad1'!$T$27</c:f>
              <c:strCache>
                <c:ptCount val="1"/>
                <c:pt idx="0">
                  <c:v>Apelsin</c:v>
                </c:pt>
              </c:strCache>
            </c:strRef>
          </c:tx>
          <c:spPr>
            <a:solidFill>
              <a:schemeClr val="accent1"/>
            </a:solidFill>
            <a:ln>
              <a:noFill/>
            </a:ln>
            <a:effectLst/>
          </c:spPr>
          <c:invertIfNegative val="0"/>
          <c:cat>
            <c:strRef>
              <c:f>'[Olika diagramtyper.xlsx]Blad1'!$S$28:$S$31</c:f>
              <c:strCache>
                <c:ptCount val="4"/>
                <c:pt idx="0">
                  <c:v>Januari</c:v>
                </c:pt>
                <c:pt idx="1">
                  <c:v>Februari</c:v>
                </c:pt>
                <c:pt idx="2">
                  <c:v>Mars</c:v>
                </c:pt>
                <c:pt idx="3">
                  <c:v>April</c:v>
                </c:pt>
              </c:strCache>
            </c:strRef>
          </c:cat>
          <c:val>
            <c:numRef>
              <c:f>'[Olika diagramtyper.xlsx]Blad1'!$T$28:$T$31</c:f>
              <c:numCache>
                <c:formatCode>General</c:formatCode>
                <c:ptCount val="4"/>
                <c:pt idx="0">
                  <c:v>5</c:v>
                </c:pt>
                <c:pt idx="1">
                  <c:v>3</c:v>
                </c:pt>
                <c:pt idx="2">
                  <c:v>5</c:v>
                </c:pt>
                <c:pt idx="3">
                  <c:v>4</c:v>
                </c:pt>
              </c:numCache>
            </c:numRef>
          </c:val>
          <c:extLst>
            <c:ext xmlns:c16="http://schemas.microsoft.com/office/drawing/2014/chart" uri="{C3380CC4-5D6E-409C-BE32-E72D297353CC}">
              <c16:uniqueId val="{00000000-4DE5-49A7-98F9-667E372ED9D8}"/>
            </c:ext>
          </c:extLst>
        </c:ser>
        <c:ser>
          <c:idx val="1"/>
          <c:order val="1"/>
          <c:tx>
            <c:strRef>
              <c:f>'[Olika diagramtyper.xlsx]Blad1'!$U$27</c:f>
              <c:strCache>
                <c:ptCount val="1"/>
                <c:pt idx="0">
                  <c:v>Banan</c:v>
                </c:pt>
              </c:strCache>
            </c:strRef>
          </c:tx>
          <c:spPr>
            <a:solidFill>
              <a:schemeClr val="accent2"/>
            </a:solidFill>
            <a:ln>
              <a:noFill/>
            </a:ln>
            <a:effectLst/>
          </c:spPr>
          <c:invertIfNegative val="0"/>
          <c:cat>
            <c:strRef>
              <c:f>'[Olika diagramtyper.xlsx]Blad1'!$S$28:$S$31</c:f>
              <c:strCache>
                <c:ptCount val="4"/>
                <c:pt idx="0">
                  <c:v>Januari</c:v>
                </c:pt>
                <c:pt idx="1">
                  <c:v>Februari</c:v>
                </c:pt>
                <c:pt idx="2">
                  <c:v>Mars</c:v>
                </c:pt>
                <c:pt idx="3">
                  <c:v>April</c:v>
                </c:pt>
              </c:strCache>
            </c:strRef>
          </c:cat>
          <c:val>
            <c:numRef>
              <c:f>'[Olika diagramtyper.xlsx]Blad1'!$U$28:$U$31</c:f>
              <c:numCache>
                <c:formatCode>General</c:formatCode>
                <c:ptCount val="4"/>
                <c:pt idx="0">
                  <c:v>6</c:v>
                </c:pt>
                <c:pt idx="1">
                  <c:v>5</c:v>
                </c:pt>
                <c:pt idx="2">
                  <c:v>4</c:v>
                </c:pt>
                <c:pt idx="3">
                  <c:v>3</c:v>
                </c:pt>
              </c:numCache>
            </c:numRef>
          </c:val>
          <c:extLst>
            <c:ext xmlns:c16="http://schemas.microsoft.com/office/drawing/2014/chart" uri="{C3380CC4-5D6E-409C-BE32-E72D297353CC}">
              <c16:uniqueId val="{00000001-4DE5-49A7-98F9-667E372ED9D8}"/>
            </c:ext>
          </c:extLst>
        </c:ser>
        <c:ser>
          <c:idx val="2"/>
          <c:order val="2"/>
          <c:tx>
            <c:strRef>
              <c:f>'[Olika diagramtyper.xlsx]Blad1'!$V$27</c:f>
              <c:strCache>
                <c:ptCount val="1"/>
                <c:pt idx="0">
                  <c:v>Clementin</c:v>
                </c:pt>
              </c:strCache>
            </c:strRef>
          </c:tx>
          <c:spPr>
            <a:solidFill>
              <a:schemeClr val="accent3"/>
            </a:solidFill>
            <a:ln>
              <a:noFill/>
            </a:ln>
            <a:effectLst/>
          </c:spPr>
          <c:invertIfNegative val="0"/>
          <c:cat>
            <c:strRef>
              <c:f>'[Olika diagramtyper.xlsx]Blad1'!$S$28:$S$31</c:f>
              <c:strCache>
                <c:ptCount val="4"/>
                <c:pt idx="0">
                  <c:v>Januari</c:v>
                </c:pt>
                <c:pt idx="1">
                  <c:v>Februari</c:v>
                </c:pt>
                <c:pt idx="2">
                  <c:v>Mars</c:v>
                </c:pt>
                <c:pt idx="3">
                  <c:v>April</c:v>
                </c:pt>
              </c:strCache>
            </c:strRef>
          </c:cat>
          <c:val>
            <c:numRef>
              <c:f>'[Olika diagramtyper.xlsx]Blad1'!$V$28:$V$31</c:f>
              <c:numCache>
                <c:formatCode>General</c:formatCode>
                <c:ptCount val="4"/>
                <c:pt idx="0">
                  <c:v>4</c:v>
                </c:pt>
                <c:pt idx="1">
                  <c:v>4</c:v>
                </c:pt>
                <c:pt idx="2">
                  <c:v>4</c:v>
                </c:pt>
                <c:pt idx="3">
                  <c:v>4</c:v>
                </c:pt>
              </c:numCache>
            </c:numRef>
          </c:val>
          <c:extLst>
            <c:ext xmlns:c16="http://schemas.microsoft.com/office/drawing/2014/chart" uri="{C3380CC4-5D6E-409C-BE32-E72D297353CC}">
              <c16:uniqueId val="{00000002-4DE5-49A7-98F9-667E372ED9D8}"/>
            </c:ext>
          </c:extLst>
        </c:ser>
        <c:dLbls>
          <c:showLegendKey val="0"/>
          <c:showVal val="0"/>
          <c:showCatName val="0"/>
          <c:showSerName val="0"/>
          <c:showPercent val="0"/>
          <c:showBubbleSize val="0"/>
        </c:dLbls>
        <c:gapWidth val="150"/>
        <c:overlap val="100"/>
        <c:axId val="1956926304"/>
        <c:axId val="1952356432"/>
      </c:barChart>
      <c:catAx>
        <c:axId val="195692630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00" b="1" i="0" u="none" strike="noStrike" kern="1200" baseline="0">
                <a:solidFill>
                  <a:schemeClr val="tx1">
                    <a:lumMod val="65000"/>
                    <a:lumOff val="35000"/>
                  </a:schemeClr>
                </a:solidFill>
                <a:latin typeface="+mn-lt"/>
                <a:ea typeface="+mn-ea"/>
                <a:cs typeface="+mn-cs"/>
              </a:defRPr>
            </a:pPr>
            <a:endParaRPr lang="sv-SE"/>
          </a:p>
        </c:txPr>
        <c:crossAx val="1952356432"/>
        <c:crosses val="autoZero"/>
        <c:auto val="1"/>
        <c:lblAlgn val="ctr"/>
        <c:lblOffset val="100"/>
        <c:noMultiLvlLbl val="0"/>
      </c:catAx>
      <c:valAx>
        <c:axId val="1952356432"/>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sv-SE"/>
          </a:p>
        </c:txPr>
        <c:crossAx val="1956926304"/>
        <c:crosses val="autoZero"/>
        <c:crossBetween val="between"/>
      </c:valAx>
      <c:spPr>
        <a:noFill/>
        <a:ln>
          <a:noFill/>
        </a:ln>
        <a:effectLst/>
      </c:spPr>
    </c:plotArea>
    <c:legend>
      <c:legendPos val="t"/>
      <c:layout>
        <c:manualLayout>
          <c:xMode val="edge"/>
          <c:yMode val="edge"/>
          <c:x val="0.49621204756812803"/>
          <c:y val="0.17634259259259263"/>
          <c:w val="0.43602975553981677"/>
          <c:h val="7.8125546806649168E-2"/>
        </c:manualLayout>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sv-SE"/>
        </a:p>
      </c:txPr>
    </c:legend>
    <c:plotVisOnly val="1"/>
    <c:dispBlanksAs val="gap"/>
    <c:showDLblsOverMax val="0"/>
  </c:chart>
  <c:spPr>
    <a:noFill/>
    <a:ln>
      <a:noFill/>
    </a:ln>
    <a:effectLst/>
  </c:spPr>
  <c:txPr>
    <a:bodyPr/>
    <a:lstStyle/>
    <a:p>
      <a:pPr>
        <a:defRPr/>
      </a:pPr>
      <a:endParaRPr lang="sv-SE"/>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sv-S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1" i="0" u="none" strike="noStrike" kern="1200" baseline="0">
                <a:solidFill>
                  <a:schemeClr val="tx1">
                    <a:lumMod val="65000"/>
                    <a:lumOff val="35000"/>
                  </a:schemeClr>
                </a:solidFill>
                <a:latin typeface="+mn-lt"/>
                <a:ea typeface="+mn-ea"/>
                <a:cs typeface="+mn-cs"/>
              </a:defRPr>
            </a:pPr>
            <a:r>
              <a:rPr lang="en-US"/>
              <a:t>Top 5 - Förnamn i Sverige 2019 (män)</a:t>
            </a:r>
          </a:p>
        </c:rich>
      </c:tx>
      <c:overlay val="0"/>
      <c:spPr>
        <a:noFill/>
        <a:ln>
          <a:noFill/>
        </a:ln>
        <a:effectLst/>
      </c:spPr>
      <c:txPr>
        <a:bodyPr rot="0" spcFirstLastPara="1" vertOverflow="ellipsis" vert="horz" wrap="square" anchor="ctr" anchorCtr="1"/>
        <a:lstStyle/>
        <a:p>
          <a:pPr>
            <a:defRPr sz="1600" b="1" i="0" u="none" strike="noStrike" kern="1200" baseline="0">
              <a:solidFill>
                <a:schemeClr val="tx1">
                  <a:lumMod val="65000"/>
                  <a:lumOff val="35000"/>
                </a:schemeClr>
              </a:solidFill>
              <a:latin typeface="+mn-lt"/>
              <a:ea typeface="+mn-ea"/>
              <a:cs typeface="+mn-cs"/>
            </a:defRPr>
          </a:pPr>
          <a:endParaRPr lang="sv-SE"/>
        </a:p>
      </c:txPr>
    </c:title>
    <c:autoTitleDeleted val="0"/>
    <c:plotArea>
      <c:layout/>
      <c:barChart>
        <c:barDir val="bar"/>
        <c:grouping val="clustered"/>
        <c:varyColors val="0"/>
        <c:ser>
          <c:idx val="0"/>
          <c:order val="0"/>
          <c:tx>
            <c:strRef>
              <c:f>'[Olika diagramtyper.xlsx]Blad1'!$D$28</c:f>
              <c:strCache>
                <c:ptCount val="1"/>
              </c:strCache>
            </c:strRef>
          </c:tx>
          <c:spPr>
            <a:solidFill>
              <a:schemeClr val="accent6">
                <a:lumMod val="60000"/>
                <a:lumOff val="40000"/>
              </a:schemeClr>
            </a:solidFill>
            <a:ln>
              <a:noFill/>
            </a:ln>
            <a:effectLst>
              <a:outerShdw blurRad="57150" dist="19050" dir="5400000" algn="ctr" rotWithShape="0">
                <a:srgbClr val="000000">
                  <a:alpha val="63000"/>
                </a:srgb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sv-SE"/>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'[Olika diagramtyper.xlsx]Blad1'!$C$29:$C$33</c:f>
              <c:strCache>
                <c:ptCount val="5"/>
                <c:pt idx="0">
                  <c:v>Per</c:v>
                </c:pt>
                <c:pt idx="1">
                  <c:v>Erik</c:v>
                </c:pt>
                <c:pt idx="2">
                  <c:v>Anders</c:v>
                </c:pt>
                <c:pt idx="3">
                  <c:v>Mikael</c:v>
                </c:pt>
                <c:pt idx="4">
                  <c:v>Lars</c:v>
                </c:pt>
              </c:strCache>
            </c:strRef>
          </c:cat>
          <c:val>
            <c:numRef>
              <c:f>'[Olika diagramtyper.xlsx]Blad1'!$D$29:$D$33</c:f>
              <c:numCache>
                <c:formatCode>General</c:formatCode>
                <c:ptCount val="5"/>
                <c:pt idx="0">
                  <c:v>64294</c:v>
                </c:pt>
                <c:pt idx="1">
                  <c:v>65824</c:v>
                </c:pt>
                <c:pt idx="2">
                  <c:v>74652</c:v>
                </c:pt>
                <c:pt idx="3">
                  <c:v>79760</c:v>
                </c:pt>
                <c:pt idx="4">
                  <c:v>83396</c:v>
                </c:pt>
              </c:numCache>
            </c:numRef>
          </c:val>
          <c:extLst>
            <c:ext xmlns:c16="http://schemas.microsoft.com/office/drawing/2014/chart" uri="{C3380CC4-5D6E-409C-BE32-E72D297353CC}">
              <c16:uniqueId val="{00000000-B79B-4D9E-92E0-80BF83DFC679}"/>
            </c:ext>
          </c:extLst>
        </c:ser>
        <c:dLbls>
          <c:showLegendKey val="0"/>
          <c:showVal val="1"/>
          <c:showCatName val="0"/>
          <c:showSerName val="0"/>
          <c:showPercent val="0"/>
          <c:showBubbleSize val="0"/>
        </c:dLbls>
        <c:gapWidth val="75"/>
        <c:axId val="1697631744"/>
        <c:axId val="1953694768"/>
      </c:barChart>
      <c:catAx>
        <c:axId val="1697631744"/>
        <c:scaling>
          <c:orientation val="minMax"/>
        </c:scaling>
        <c:delete val="0"/>
        <c:axPos val="l"/>
        <c:numFmt formatCode="General" sourceLinked="1"/>
        <c:majorTickMark val="none"/>
        <c:minorTickMark val="none"/>
        <c:tickLblPos val="nextTo"/>
        <c:spPr>
          <a:noFill/>
          <a:ln w="12700" cap="flat" cmpd="sng" algn="ctr">
            <a:solidFill>
              <a:schemeClr val="tx1">
                <a:lumMod val="15000"/>
                <a:lumOff val="85000"/>
              </a:schemeClr>
            </a:solidFill>
            <a:round/>
          </a:ln>
          <a:effectLst/>
        </c:spPr>
        <c:txPr>
          <a:bodyPr rot="-60000000" spcFirstLastPara="1" vertOverflow="ellipsis" vert="horz" wrap="square" anchor="ctr" anchorCtr="1"/>
          <a:lstStyle/>
          <a:p>
            <a:pPr>
              <a:defRPr sz="900" b="1" i="0" u="none" strike="noStrike" kern="1200" baseline="0">
                <a:solidFill>
                  <a:schemeClr val="tx1">
                    <a:lumMod val="65000"/>
                    <a:lumOff val="35000"/>
                  </a:schemeClr>
                </a:solidFill>
                <a:latin typeface="+mn-lt"/>
                <a:ea typeface="+mn-ea"/>
                <a:cs typeface="+mn-cs"/>
              </a:defRPr>
            </a:pPr>
            <a:endParaRPr lang="sv-SE"/>
          </a:p>
        </c:txPr>
        <c:crossAx val="1953694768"/>
        <c:crosses val="autoZero"/>
        <c:auto val="1"/>
        <c:lblAlgn val="ctr"/>
        <c:lblOffset val="100"/>
        <c:noMultiLvlLbl val="0"/>
      </c:catAx>
      <c:valAx>
        <c:axId val="1953694768"/>
        <c:scaling>
          <c:orientation val="minMax"/>
        </c:scaling>
        <c:delete val="1"/>
        <c:axPos val="b"/>
        <c:numFmt formatCode="General" sourceLinked="1"/>
        <c:majorTickMark val="none"/>
        <c:minorTickMark val="none"/>
        <c:tickLblPos val="nextTo"/>
        <c:crossAx val="1697631744"/>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sv-SE"/>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sv-S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spPr>
            <a:pattFill prst="narHorz">
              <a:fgClr>
                <a:schemeClr val="accent1"/>
              </a:fgClr>
              <a:bgClr>
                <a:schemeClr val="accent1">
                  <a:lumMod val="20000"/>
                  <a:lumOff val="80000"/>
                </a:schemeClr>
              </a:bgClr>
            </a:pattFill>
            <a:ln>
              <a:noFill/>
            </a:ln>
            <a:effectLst>
              <a:innerShdw blurRad="114300">
                <a:schemeClr val="accent1"/>
              </a:innerShdw>
            </a:effectLst>
          </c:spPr>
          <c:invertIfNegative val="0"/>
          <c:dLbls>
            <c:delete val="1"/>
          </c:dLbls>
          <c:cat>
            <c:numRef>
              <c:f>'[Olika diagramtyper.xlsx]Blad1'!$S$2:$S$7</c:f>
              <c:numCache>
                <c:formatCode>General</c:formatCode>
                <c:ptCount val="6"/>
                <c:pt idx="0">
                  <c:v>0</c:v>
                </c:pt>
                <c:pt idx="1">
                  <c:v>1</c:v>
                </c:pt>
                <c:pt idx="2">
                  <c:v>2</c:v>
                </c:pt>
                <c:pt idx="3">
                  <c:v>3</c:v>
                </c:pt>
                <c:pt idx="4">
                  <c:v>4</c:v>
                </c:pt>
                <c:pt idx="5">
                  <c:v>5</c:v>
                </c:pt>
              </c:numCache>
            </c:numRef>
          </c:cat>
          <c:val>
            <c:numRef>
              <c:f>'[Olika diagramtyper.xlsx]Blad1'!$T$2:$T$7</c:f>
              <c:numCache>
                <c:formatCode>General</c:formatCode>
                <c:ptCount val="6"/>
                <c:pt idx="0">
                  <c:v>5</c:v>
                </c:pt>
                <c:pt idx="1">
                  <c:v>3</c:v>
                </c:pt>
                <c:pt idx="2">
                  <c:v>4</c:v>
                </c:pt>
                <c:pt idx="3">
                  <c:v>2</c:v>
                </c:pt>
                <c:pt idx="4">
                  <c:v>5</c:v>
                </c:pt>
                <c:pt idx="5">
                  <c:v>1</c:v>
                </c:pt>
              </c:numCache>
            </c:numRef>
          </c:val>
          <c:extLst>
            <c:ext xmlns:c16="http://schemas.microsoft.com/office/drawing/2014/chart" uri="{C3380CC4-5D6E-409C-BE32-E72D297353CC}">
              <c16:uniqueId val="{00000000-2751-42E5-B34C-41DD6E9B03CF}"/>
            </c:ext>
          </c:extLst>
        </c:ser>
        <c:dLbls>
          <c:dLblPos val="outEnd"/>
          <c:showLegendKey val="0"/>
          <c:showVal val="1"/>
          <c:showCatName val="0"/>
          <c:showSerName val="0"/>
          <c:showPercent val="0"/>
          <c:showBubbleSize val="0"/>
        </c:dLbls>
        <c:gapWidth val="200"/>
        <c:overlap val="-22"/>
        <c:axId val="1976149456"/>
        <c:axId val="1952344368"/>
      </c:barChart>
      <c:catAx>
        <c:axId val="1976149456"/>
        <c:scaling>
          <c:orientation val="minMax"/>
        </c:scaling>
        <c:delete val="0"/>
        <c:axPos val="b"/>
        <c:title>
          <c:tx>
            <c:rich>
              <a:bodyPr rot="0" spcFirstLastPara="1" vertOverflow="ellipsis" vert="horz" wrap="square" anchor="ctr" anchorCtr="1"/>
              <a:lstStyle/>
              <a:p>
                <a:pPr>
                  <a:defRPr sz="900" b="1" i="0" u="none" strike="noStrike" kern="1200" baseline="0">
                    <a:solidFill>
                      <a:schemeClr val="tx1">
                        <a:lumMod val="65000"/>
                        <a:lumOff val="35000"/>
                      </a:schemeClr>
                    </a:solidFill>
                    <a:latin typeface="+mn-lt"/>
                    <a:ea typeface="+mn-ea"/>
                    <a:cs typeface="+mn-cs"/>
                  </a:defRPr>
                </a:pPr>
                <a:r>
                  <a:rPr lang="sv-SE"/>
                  <a:t>Antal biobesök</a:t>
                </a:r>
              </a:p>
            </c:rich>
          </c:tx>
          <c:overlay val="0"/>
          <c:spPr>
            <a:noFill/>
            <a:ln>
              <a:noFill/>
            </a:ln>
            <a:effectLst/>
          </c:spPr>
          <c:txPr>
            <a:bodyPr rot="0" spcFirstLastPara="1" vertOverflow="ellipsis" vert="horz" wrap="square" anchor="ctr" anchorCtr="1"/>
            <a:lstStyle/>
            <a:p>
              <a:pPr>
                <a:defRPr sz="900" b="1" i="0" u="none" strike="noStrike" kern="1200" baseline="0">
                  <a:solidFill>
                    <a:schemeClr val="tx1">
                      <a:lumMod val="65000"/>
                      <a:lumOff val="35000"/>
                    </a:schemeClr>
                  </a:solidFill>
                  <a:latin typeface="+mn-lt"/>
                  <a:ea typeface="+mn-ea"/>
                  <a:cs typeface="+mn-cs"/>
                </a:defRPr>
              </a:pPr>
              <a:endParaRPr lang="sv-SE"/>
            </a:p>
          </c:txPr>
        </c:title>
        <c:numFmt formatCode="General" sourceLinked="1"/>
        <c:majorTickMark val="none"/>
        <c:minorTickMark val="none"/>
        <c:tickLblPos val="nextTo"/>
        <c:spPr>
          <a:noFill/>
          <a:ln w="19050"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sv-SE"/>
          </a:p>
        </c:txPr>
        <c:crossAx val="1952344368"/>
        <c:crosses val="autoZero"/>
        <c:auto val="1"/>
        <c:lblAlgn val="ctr"/>
        <c:lblOffset val="100"/>
        <c:noMultiLvlLbl val="0"/>
      </c:catAx>
      <c:valAx>
        <c:axId val="1952344368"/>
        <c:scaling>
          <c:orientation val="minMax"/>
        </c:scaling>
        <c:delete val="0"/>
        <c:axPos val="l"/>
        <c:title>
          <c:tx>
            <c:rich>
              <a:bodyPr rot="-5400000" spcFirstLastPara="1" vertOverflow="ellipsis" vert="horz" wrap="square" anchor="ctr" anchorCtr="1"/>
              <a:lstStyle/>
              <a:p>
                <a:pPr>
                  <a:defRPr sz="900" b="1" i="0" u="none" strike="noStrike" kern="1200" baseline="0">
                    <a:solidFill>
                      <a:schemeClr val="tx1">
                        <a:lumMod val="65000"/>
                        <a:lumOff val="35000"/>
                      </a:schemeClr>
                    </a:solidFill>
                    <a:latin typeface="+mn-lt"/>
                    <a:ea typeface="+mn-ea"/>
                    <a:cs typeface="+mn-cs"/>
                  </a:defRPr>
                </a:pPr>
                <a:r>
                  <a:rPr lang="sv-SE"/>
                  <a:t>Frekvens</a:t>
                </a:r>
              </a:p>
            </c:rich>
          </c:tx>
          <c:overlay val="0"/>
          <c:spPr>
            <a:noFill/>
            <a:ln>
              <a:noFill/>
            </a:ln>
            <a:effectLst/>
          </c:spPr>
          <c:txPr>
            <a:bodyPr rot="-5400000" spcFirstLastPara="1" vertOverflow="ellipsis" vert="horz" wrap="square" anchor="ctr" anchorCtr="1"/>
            <a:lstStyle/>
            <a:p>
              <a:pPr>
                <a:defRPr sz="900" b="1" i="0" u="none" strike="noStrike" kern="1200" baseline="0">
                  <a:solidFill>
                    <a:schemeClr val="tx1">
                      <a:lumMod val="65000"/>
                      <a:lumOff val="35000"/>
                    </a:schemeClr>
                  </a:solidFill>
                  <a:latin typeface="+mn-lt"/>
                  <a:ea typeface="+mn-ea"/>
                  <a:cs typeface="+mn-cs"/>
                </a:defRPr>
              </a:pPr>
              <a:endParaRPr lang="sv-SE"/>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sv-SE"/>
          </a:p>
        </c:txPr>
        <c:crossAx val="1976149456"/>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sv-SE"/>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sv-S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cap="none" spc="20" baseline="0">
                <a:solidFill>
                  <a:schemeClr val="dk1">
                    <a:lumMod val="50000"/>
                    <a:lumOff val="50000"/>
                  </a:schemeClr>
                </a:solidFill>
                <a:latin typeface="+mn-lt"/>
                <a:ea typeface="+mn-ea"/>
                <a:cs typeface="+mn-cs"/>
              </a:defRPr>
            </a:pPr>
            <a:r>
              <a:rPr lang="sv-SE"/>
              <a:t>Folkmängd i Sverige</a:t>
            </a:r>
          </a:p>
        </c:rich>
      </c:tx>
      <c:overlay val="0"/>
      <c:spPr>
        <a:noFill/>
        <a:ln>
          <a:noFill/>
        </a:ln>
        <a:effectLst/>
      </c:spPr>
      <c:txPr>
        <a:bodyPr rot="0" spcFirstLastPara="1" vertOverflow="ellipsis" vert="horz" wrap="square" anchor="ctr" anchorCtr="1"/>
        <a:lstStyle/>
        <a:p>
          <a:pPr>
            <a:defRPr sz="1400" b="0" i="0" u="none" strike="noStrike" kern="1200" cap="none" spc="20" baseline="0">
              <a:solidFill>
                <a:schemeClr val="dk1">
                  <a:lumMod val="50000"/>
                  <a:lumOff val="50000"/>
                </a:schemeClr>
              </a:solidFill>
              <a:latin typeface="+mn-lt"/>
              <a:ea typeface="+mn-ea"/>
              <a:cs typeface="+mn-cs"/>
            </a:defRPr>
          </a:pPr>
          <a:endParaRPr lang="sv-SE"/>
        </a:p>
      </c:txPr>
    </c:title>
    <c:autoTitleDeleted val="0"/>
    <c:plotArea>
      <c:layout/>
      <c:lineChart>
        <c:grouping val="standard"/>
        <c:varyColors val="0"/>
        <c:ser>
          <c:idx val="0"/>
          <c:order val="0"/>
          <c:spPr>
            <a:ln w="22225" cap="rnd" cmpd="sng" algn="ctr">
              <a:solidFill>
                <a:schemeClr val="accent1"/>
              </a:solidFill>
              <a:round/>
            </a:ln>
            <a:effectLst/>
          </c:spPr>
          <c:marker>
            <c:symbol val="none"/>
          </c:marker>
          <c:cat>
            <c:strRef>
              <c:f>'[Olika diagramtyper.xlsx]Blad2'!$C$3:$FG$3</c:f>
              <c:strCache>
                <c:ptCount val="161"/>
                <c:pt idx="0">
                  <c:v>1860</c:v>
                </c:pt>
                <c:pt idx="1">
                  <c:v>1861</c:v>
                </c:pt>
                <c:pt idx="2">
                  <c:v>1862</c:v>
                </c:pt>
                <c:pt idx="3">
                  <c:v>1863</c:v>
                </c:pt>
                <c:pt idx="4">
                  <c:v>1864</c:v>
                </c:pt>
                <c:pt idx="5">
                  <c:v>1865</c:v>
                </c:pt>
                <c:pt idx="6">
                  <c:v>1866</c:v>
                </c:pt>
                <c:pt idx="7">
                  <c:v>1867</c:v>
                </c:pt>
                <c:pt idx="8">
                  <c:v>1868</c:v>
                </c:pt>
                <c:pt idx="9">
                  <c:v>1869</c:v>
                </c:pt>
                <c:pt idx="10">
                  <c:v>1870</c:v>
                </c:pt>
                <c:pt idx="11">
                  <c:v>1871</c:v>
                </c:pt>
                <c:pt idx="12">
                  <c:v>1872</c:v>
                </c:pt>
                <c:pt idx="13">
                  <c:v>1873</c:v>
                </c:pt>
                <c:pt idx="14">
                  <c:v>1874</c:v>
                </c:pt>
                <c:pt idx="15">
                  <c:v>1875</c:v>
                </c:pt>
                <c:pt idx="16">
                  <c:v>1876</c:v>
                </c:pt>
                <c:pt idx="17">
                  <c:v>1877</c:v>
                </c:pt>
                <c:pt idx="18">
                  <c:v>1878</c:v>
                </c:pt>
                <c:pt idx="19">
                  <c:v>1879</c:v>
                </c:pt>
                <c:pt idx="20">
                  <c:v>1880</c:v>
                </c:pt>
                <c:pt idx="21">
                  <c:v>1881</c:v>
                </c:pt>
                <c:pt idx="22">
                  <c:v>1882</c:v>
                </c:pt>
                <c:pt idx="23">
                  <c:v>1883</c:v>
                </c:pt>
                <c:pt idx="24">
                  <c:v>1884</c:v>
                </c:pt>
                <c:pt idx="25">
                  <c:v>1885</c:v>
                </c:pt>
                <c:pt idx="26">
                  <c:v>1886</c:v>
                </c:pt>
                <c:pt idx="27">
                  <c:v>1887</c:v>
                </c:pt>
                <c:pt idx="28">
                  <c:v>1888</c:v>
                </c:pt>
                <c:pt idx="29">
                  <c:v>1889</c:v>
                </c:pt>
                <c:pt idx="30">
                  <c:v>1890</c:v>
                </c:pt>
                <c:pt idx="31">
                  <c:v>1891</c:v>
                </c:pt>
                <c:pt idx="32">
                  <c:v>1892</c:v>
                </c:pt>
                <c:pt idx="33">
                  <c:v>1893</c:v>
                </c:pt>
                <c:pt idx="34">
                  <c:v>1894</c:v>
                </c:pt>
                <c:pt idx="35">
                  <c:v>1895</c:v>
                </c:pt>
                <c:pt idx="36">
                  <c:v>1896</c:v>
                </c:pt>
                <c:pt idx="37">
                  <c:v>1897</c:v>
                </c:pt>
                <c:pt idx="38">
                  <c:v>1898</c:v>
                </c:pt>
                <c:pt idx="39">
                  <c:v>1899</c:v>
                </c:pt>
                <c:pt idx="40">
                  <c:v>1900</c:v>
                </c:pt>
                <c:pt idx="41">
                  <c:v>1901</c:v>
                </c:pt>
                <c:pt idx="42">
                  <c:v>1902</c:v>
                </c:pt>
                <c:pt idx="43">
                  <c:v>1903</c:v>
                </c:pt>
                <c:pt idx="44">
                  <c:v>1904</c:v>
                </c:pt>
                <c:pt idx="45">
                  <c:v>1905</c:v>
                </c:pt>
                <c:pt idx="46">
                  <c:v>1906</c:v>
                </c:pt>
                <c:pt idx="47">
                  <c:v>1907</c:v>
                </c:pt>
                <c:pt idx="48">
                  <c:v>1908</c:v>
                </c:pt>
                <c:pt idx="49">
                  <c:v>1909</c:v>
                </c:pt>
                <c:pt idx="50">
                  <c:v>1910</c:v>
                </c:pt>
                <c:pt idx="51">
                  <c:v>1911</c:v>
                </c:pt>
                <c:pt idx="52">
                  <c:v>1912</c:v>
                </c:pt>
                <c:pt idx="53">
                  <c:v>1913</c:v>
                </c:pt>
                <c:pt idx="54">
                  <c:v>1914</c:v>
                </c:pt>
                <c:pt idx="55">
                  <c:v>1915</c:v>
                </c:pt>
                <c:pt idx="56">
                  <c:v>1916</c:v>
                </c:pt>
                <c:pt idx="57">
                  <c:v>1917</c:v>
                </c:pt>
                <c:pt idx="58">
                  <c:v>1918</c:v>
                </c:pt>
                <c:pt idx="59">
                  <c:v>1919</c:v>
                </c:pt>
                <c:pt idx="60">
                  <c:v>1920</c:v>
                </c:pt>
                <c:pt idx="61">
                  <c:v>1921</c:v>
                </c:pt>
                <c:pt idx="62">
                  <c:v>1922</c:v>
                </c:pt>
                <c:pt idx="63">
                  <c:v>1923</c:v>
                </c:pt>
                <c:pt idx="64">
                  <c:v>1924</c:v>
                </c:pt>
                <c:pt idx="65">
                  <c:v>1925</c:v>
                </c:pt>
                <c:pt idx="66">
                  <c:v>1926</c:v>
                </c:pt>
                <c:pt idx="67">
                  <c:v>1927</c:v>
                </c:pt>
                <c:pt idx="68">
                  <c:v>1928</c:v>
                </c:pt>
                <c:pt idx="69">
                  <c:v>1929</c:v>
                </c:pt>
                <c:pt idx="70">
                  <c:v>1930</c:v>
                </c:pt>
                <c:pt idx="71">
                  <c:v>1931</c:v>
                </c:pt>
                <c:pt idx="72">
                  <c:v>1932</c:v>
                </c:pt>
                <c:pt idx="73">
                  <c:v>1933</c:v>
                </c:pt>
                <c:pt idx="74">
                  <c:v>1934</c:v>
                </c:pt>
                <c:pt idx="75">
                  <c:v>1935</c:v>
                </c:pt>
                <c:pt idx="76">
                  <c:v>1936</c:v>
                </c:pt>
                <c:pt idx="77">
                  <c:v>1937</c:v>
                </c:pt>
                <c:pt idx="78">
                  <c:v>1938</c:v>
                </c:pt>
                <c:pt idx="79">
                  <c:v>1939</c:v>
                </c:pt>
                <c:pt idx="80">
                  <c:v>1940</c:v>
                </c:pt>
                <c:pt idx="81">
                  <c:v>1941</c:v>
                </c:pt>
                <c:pt idx="82">
                  <c:v>1942</c:v>
                </c:pt>
                <c:pt idx="83">
                  <c:v>1943</c:v>
                </c:pt>
                <c:pt idx="84">
                  <c:v>1944</c:v>
                </c:pt>
                <c:pt idx="85">
                  <c:v>1945</c:v>
                </c:pt>
                <c:pt idx="86">
                  <c:v>1946</c:v>
                </c:pt>
                <c:pt idx="87">
                  <c:v>1947</c:v>
                </c:pt>
                <c:pt idx="88">
                  <c:v>1948</c:v>
                </c:pt>
                <c:pt idx="89">
                  <c:v>1949</c:v>
                </c:pt>
                <c:pt idx="90">
                  <c:v>1950</c:v>
                </c:pt>
                <c:pt idx="91">
                  <c:v>1951</c:v>
                </c:pt>
                <c:pt idx="92">
                  <c:v>1952</c:v>
                </c:pt>
                <c:pt idx="93">
                  <c:v>1953</c:v>
                </c:pt>
                <c:pt idx="94">
                  <c:v>1954</c:v>
                </c:pt>
                <c:pt idx="95">
                  <c:v>1955</c:v>
                </c:pt>
                <c:pt idx="96">
                  <c:v>1956</c:v>
                </c:pt>
                <c:pt idx="97">
                  <c:v>1957</c:v>
                </c:pt>
                <c:pt idx="98">
                  <c:v>1958</c:v>
                </c:pt>
                <c:pt idx="99">
                  <c:v>1959</c:v>
                </c:pt>
                <c:pt idx="100">
                  <c:v>1960</c:v>
                </c:pt>
                <c:pt idx="101">
                  <c:v>1961</c:v>
                </c:pt>
                <c:pt idx="102">
                  <c:v>1962</c:v>
                </c:pt>
                <c:pt idx="103">
                  <c:v>1963</c:v>
                </c:pt>
                <c:pt idx="104">
                  <c:v>1964</c:v>
                </c:pt>
                <c:pt idx="105">
                  <c:v>1965</c:v>
                </c:pt>
                <c:pt idx="106">
                  <c:v>1966</c:v>
                </c:pt>
                <c:pt idx="107">
                  <c:v>1967</c:v>
                </c:pt>
                <c:pt idx="108">
                  <c:v>1968</c:v>
                </c:pt>
                <c:pt idx="109">
                  <c:v>1969</c:v>
                </c:pt>
                <c:pt idx="110">
                  <c:v>1970</c:v>
                </c:pt>
                <c:pt idx="111">
                  <c:v>1971</c:v>
                </c:pt>
                <c:pt idx="112">
                  <c:v>1972</c:v>
                </c:pt>
                <c:pt idx="113">
                  <c:v>1973</c:v>
                </c:pt>
                <c:pt idx="114">
                  <c:v>1974</c:v>
                </c:pt>
                <c:pt idx="115">
                  <c:v>1975</c:v>
                </c:pt>
                <c:pt idx="116">
                  <c:v>1976</c:v>
                </c:pt>
                <c:pt idx="117">
                  <c:v>1977</c:v>
                </c:pt>
                <c:pt idx="118">
                  <c:v>1978</c:v>
                </c:pt>
                <c:pt idx="119">
                  <c:v>1979</c:v>
                </c:pt>
                <c:pt idx="120">
                  <c:v>1980</c:v>
                </c:pt>
                <c:pt idx="121">
                  <c:v>1981</c:v>
                </c:pt>
                <c:pt idx="122">
                  <c:v>1982</c:v>
                </c:pt>
                <c:pt idx="123">
                  <c:v>1983</c:v>
                </c:pt>
                <c:pt idx="124">
                  <c:v>1984</c:v>
                </c:pt>
                <c:pt idx="125">
                  <c:v>1985</c:v>
                </c:pt>
                <c:pt idx="126">
                  <c:v>1986</c:v>
                </c:pt>
                <c:pt idx="127">
                  <c:v>1987</c:v>
                </c:pt>
                <c:pt idx="128">
                  <c:v>1988</c:v>
                </c:pt>
                <c:pt idx="129">
                  <c:v>1989</c:v>
                </c:pt>
                <c:pt idx="130">
                  <c:v>1990</c:v>
                </c:pt>
                <c:pt idx="131">
                  <c:v>1991</c:v>
                </c:pt>
                <c:pt idx="132">
                  <c:v>1992</c:v>
                </c:pt>
                <c:pt idx="133">
                  <c:v>1993</c:v>
                </c:pt>
                <c:pt idx="134">
                  <c:v>1994</c:v>
                </c:pt>
                <c:pt idx="135">
                  <c:v>1995</c:v>
                </c:pt>
                <c:pt idx="136">
                  <c:v>1996</c:v>
                </c:pt>
                <c:pt idx="137">
                  <c:v>1997</c:v>
                </c:pt>
                <c:pt idx="138">
                  <c:v>1998</c:v>
                </c:pt>
                <c:pt idx="139">
                  <c:v>1999</c:v>
                </c:pt>
                <c:pt idx="140">
                  <c:v>2000</c:v>
                </c:pt>
                <c:pt idx="141">
                  <c:v>2001</c:v>
                </c:pt>
                <c:pt idx="142">
                  <c:v>2002</c:v>
                </c:pt>
                <c:pt idx="143">
                  <c:v>2003</c:v>
                </c:pt>
                <c:pt idx="144">
                  <c:v>2004</c:v>
                </c:pt>
                <c:pt idx="145">
                  <c:v>2005</c:v>
                </c:pt>
                <c:pt idx="146">
                  <c:v>2006</c:v>
                </c:pt>
                <c:pt idx="147">
                  <c:v>2007</c:v>
                </c:pt>
                <c:pt idx="148">
                  <c:v>2008</c:v>
                </c:pt>
                <c:pt idx="149">
                  <c:v>2009</c:v>
                </c:pt>
                <c:pt idx="150">
                  <c:v>2010</c:v>
                </c:pt>
                <c:pt idx="151">
                  <c:v>2011</c:v>
                </c:pt>
                <c:pt idx="152">
                  <c:v>2012</c:v>
                </c:pt>
                <c:pt idx="153">
                  <c:v>2013</c:v>
                </c:pt>
                <c:pt idx="154">
                  <c:v>2014</c:v>
                </c:pt>
                <c:pt idx="155">
                  <c:v>2015</c:v>
                </c:pt>
                <c:pt idx="156">
                  <c:v>2016</c:v>
                </c:pt>
                <c:pt idx="157">
                  <c:v>2017</c:v>
                </c:pt>
                <c:pt idx="158">
                  <c:v>2018</c:v>
                </c:pt>
                <c:pt idx="159">
                  <c:v>2019</c:v>
                </c:pt>
                <c:pt idx="160">
                  <c:v>2020</c:v>
                </c:pt>
              </c:strCache>
            </c:strRef>
          </c:cat>
          <c:val>
            <c:numRef>
              <c:f>'[Olika diagramtyper.xlsx]Blad2'!$C$6:$FG$6</c:f>
              <c:numCache>
                <c:formatCode>0</c:formatCode>
                <c:ptCount val="161"/>
                <c:pt idx="0">
                  <c:v>3859728</c:v>
                </c:pt>
                <c:pt idx="1">
                  <c:v>3917339</c:v>
                </c:pt>
                <c:pt idx="2">
                  <c:v>3965899</c:v>
                </c:pt>
                <c:pt idx="3">
                  <c:v>4022564</c:v>
                </c:pt>
                <c:pt idx="4">
                  <c:v>4070061</c:v>
                </c:pt>
                <c:pt idx="5">
                  <c:v>4114141</c:v>
                </c:pt>
                <c:pt idx="6">
                  <c:v>4160677</c:v>
                </c:pt>
                <c:pt idx="7">
                  <c:v>4195681</c:v>
                </c:pt>
                <c:pt idx="8">
                  <c:v>4173080</c:v>
                </c:pt>
                <c:pt idx="9">
                  <c:v>4158757</c:v>
                </c:pt>
                <c:pt idx="10">
                  <c:v>4168525</c:v>
                </c:pt>
                <c:pt idx="11">
                  <c:v>4204177</c:v>
                </c:pt>
                <c:pt idx="12">
                  <c:v>4250412</c:v>
                </c:pt>
                <c:pt idx="13">
                  <c:v>4297972</c:v>
                </c:pt>
                <c:pt idx="14">
                  <c:v>4341559</c:v>
                </c:pt>
                <c:pt idx="15">
                  <c:v>4383291</c:v>
                </c:pt>
                <c:pt idx="16">
                  <c:v>4429713</c:v>
                </c:pt>
                <c:pt idx="17">
                  <c:v>4484542</c:v>
                </c:pt>
                <c:pt idx="18">
                  <c:v>4531863</c:v>
                </c:pt>
                <c:pt idx="19">
                  <c:v>4578901</c:v>
                </c:pt>
                <c:pt idx="20">
                  <c:v>4565668</c:v>
                </c:pt>
                <c:pt idx="21">
                  <c:v>4572245</c:v>
                </c:pt>
                <c:pt idx="22">
                  <c:v>4579115</c:v>
                </c:pt>
                <c:pt idx="23">
                  <c:v>4603595</c:v>
                </c:pt>
                <c:pt idx="24">
                  <c:v>4644448</c:v>
                </c:pt>
                <c:pt idx="25">
                  <c:v>4682769</c:v>
                </c:pt>
                <c:pt idx="26">
                  <c:v>4717189</c:v>
                </c:pt>
                <c:pt idx="27">
                  <c:v>4734901</c:v>
                </c:pt>
                <c:pt idx="28">
                  <c:v>4748257</c:v>
                </c:pt>
                <c:pt idx="29">
                  <c:v>4774409</c:v>
                </c:pt>
                <c:pt idx="30">
                  <c:v>4784981</c:v>
                </c:pt>
                <c:pt idx="31">
                  <c:v>4802751</c:v>
                </c:pt>
                <c:pt idx="32">
                  <c:v>4806865</c:v>
                </c:pt>
                <c:pt idx="33">
                  <c:v>4824150</c:v>
                </c:pt>
                <c:pt idx="34">
                  <c:v>4873183</c:v>
                </c:pt>
                <c:pt idx="35">
                  <c:v>4919260</c:v>
                </c:pt>
                <c:pt idx="36">
                  <c:v>4962568</c:v>
                </c:pt>
                <c:pt idx="37">
                  <c:v>5009632</c:v>
                </c:pt>
                <c:pt idx="38">
                  <c:v>5062918</c:v>
                </c:pt>
                <c:pt idx="39">
                  <c:v>5097402</c:v>
                </c:pt>
                <c:pt idx="40">
                  <c:v>5136441</c:v>
                </c:pt>
                <c:pt idx="41">
                  <c:v>5175228</c:v>
                </c:pt>
                <c:pt idx="42">
                  <c:v>5198752</c:v>
                </c:pt>
                <c:pt idx="43">
                  <c:v>5221291</c:v>
                </c:pt>
                <c:pt idx="44">
                  <c:v>5260811</c:v>
                </c:pt>
                <c:pt idx="45">
                  <c:v>5294885</c:v>
                </c:pt>
                <c:pt idx="46">
                  <c:v>5337055</c:v>
                </c:pt>
                <c:pt idx="47">
                  <c:v>5377713</c:v>
                </c:pt>
                <c:pt idx="48">
                  <c:v>5429600</c:v>
                </c:pt>
                <c:pt idx="49">
                  <c:v>5476441</c:v>
                </c:pt>
                <c:pt idx="50">
                  <c:v>5522403</c:v>
                </c:pt>
                <c:pt idx="51">
                  <c:v>5561799</c:v>
                </c:pt>
                <c:pt idx="52">
                  <c:v>5604192</c:v>
                </c:pt>
                <c:pt idx="53">
                  <c:v>5638583</c:v>
                </c:pt>
                <c:pt idx="54">
                  <c:v>5679607</c:v>
                </c:pt>
                <c:pt idx="55">
                  <c:v>5712740</c:v>
                </c:pt>
                <c:pt idx="56">
                  <c:v>5757566</c:v>
                </c:pt>
                <c:pt idx="57">
                  <c:v>5800847</c:v>
                </c:pt>
                <c:pt idx="58">
                  <c:v>5813850</c:v>
                </c:pt>
                <c:pt idx="59">
                  <c:v>5847037</c:v>
                </c:pt>
                <c:pt idx="60">
                  <c:v>5904489</c:v>
                </c:pt>
                <c:pt idx="61">
                  <c:v>5954316</c:v>
                </c:pt>
                <c:pt idx="62">
                  <c:v>5987520</c:v>
                </c:pt>
                <c:pt idx="63">
                  <c:v>6005759</c:v>
                </c:pt>
                <c:pt idx="64">
                  <c:v>6036118</c:v>
                </c:pt>
                <c:pt idx="65">
                  <c:v>6053562</c:v>
                </c:pt>
                <c:pt idx="66">
                  <c:v>6074368</c:v>
                </c:pt>
                <c:pt idx="67">
                  <c:v>6087923</c:v>
                </c:pt>
                <c:pt idx="68">
                  <c:v>6105190</c:v>
                </c:pt>
                <c:pt idx="69">
                  <c:v>6120080</c:v>
                </c:pt>
                <c:pt idx="70">
                  <c:v>6142191</c:v>
                </c:pt>
                <c:pt idx="71">
                  <c:v>6162446</c:v>
                </c:pt>
                <c:pt idx="72">
                  <c:v>6190364</c:v>
                </c:pt>
                <c:pt idx="73">
                  <c:v>6211566</c:v>
                </c:pt>
                <c:pt idx="74">
                  <c:v>6233090</c:v>
                </c:pt>
                <c:pt idx="75">
                  <c:v>6250506</c:v>
                </c:pt>
                <c:pt idx="76">
                  <c:v>6266888</c:v>
                </c:pt>
                <c:pt idx="77">
                  <c:v>6284722</c:v>
                </c:pt>
                <c:pt idx="78">
                  <c:v>6310214</c:v>
                </c:pt>
                <c:pt idx="79">
                  <c:v>6341303</c:v>
                </c:pt>
                <c:pt idx="80">
                  <c:v>6371432</c:v>
                </c:pt>
                <c:pt idx="81">
                  <c:v>6406474</c:v>
                </c:pt>
                <c:pt idx="82">
                  <c:v>6458200</c:v>
                </c:pt>
                <c:pt idx="83">
                  <c:v>6522827</c:v>
                </c:pt>
                <c:pt idx="84">
                  <c:v>6597348</c:v>
                </c:pt>
                <c:pt idx="85">
                  <c:v>6673749</c:v>
                </c:pt>
                <c:pt idx="86">
                  <c:v>6763685</c:v>
                </c:pt>
                <c:pt idx="87">
                  <c:v>6842046</c:v>
                </c:pt>
                <c:pt idx="88">
                  <c:v>6924888</c:v>
                </c:pt>
                <c:pt idx="89">
                  <c:v>6986181</c:v>
                </c:pt>
                <c:pt idx="90">
                  <c:v>7041829</c:v>
                </c:pt>
                <c:pt idx="91">
                  <c:v>7098740</c:v>
                </c:pt>
                <c:pt idx="92">
                  <c:v>7150606</c:v>
                </c:pt>
                <c:pt idx="93">
                  <c:v>7192316</c:v>
                </c:pt>
                <c:pt idx="94">
                  <c:v>7234664</c:v>
                </c:pt>
                <c:pt idx="95">
                  <c:v>7290112</c:v>
                </c:pt>
                <c:pt idx="96">
                  <c:v>7338991</c:v>
                </c:pt>
                <c:pt idx="97">
                  <c:v>7388611</c:v>
                </c:pt>
                <c:pt idx="98">
                  <c:v>7429675</c:v>
                </c:pt>
                <c:pt idx="99">
                  <c:v>7462823</c:v>
                </c:pt>
                <c:pt idx="100">
                  <c:v>7497967</c:v>
                </c:pt>
                <c:pt idx="101">
                  <c:v>7542028</c:v>
                </c:pt>
                <c:pt idx="102">
                  <c:v>7581148</c:v>
                </c:pt>
                <c:pt idx="103">
                  <c:v>7627507</c:v>
                </c:pt>
                <c:pt idx="104">
                  <c:v>7695200</c:v>
                </c:pt>
                <c:pt idx="105">
                  <c:v>7772506</c:v>
                </c:pt>
                <c:pt idx="106">
                  <c:v>7843088</c:v>
                </c:pt>
                <c:pt idx="107">
                  <c:v>7892774</c:v>
                </c:pt>
                <c:pt idx="108">
                  <c:v>7931193</c:v>
                </c:pt>
                <c:pt idx="109">
                  <c:v>8004270</c:v>
                </c:pt>
                <c:pt idx="110">
                  <c:v>8081229</c:v>
                </c:pt>
                <c:pt idx="111">
                  <c:v>8115165</c:v>
                </c:pt>
                <c:pt idx="112">
                  <c:v>8129129</c:v>
                </c:pt>
                <c:pt idx="113">
                  <c:v>8144428</c:v>
                </c:pt>
                <c:pt idx="114">
                  <c:v>8176691</c:v>
                </c:pt>
                <c:pt idx="115">
                  <c:v>8208442</c:v>
                </c:pt>
                <c:pt idx="116">
                  <c:v>8236179</c:v>
                </c:pt>
                <c:pt idx="117">
                  <c:v>8267116</c:v>
                </c:pt>
                <c:pt idx="118">
                  <c:v>8284437</c:v>
                </c:pt>
                <c:pt idx="119">
                  <c:v>8303010</c:v>
                </c:pt>
                <c:pt idx="120">
                  <c:v>8317937</c:v>
                </c:pt>
                <c:pt idx="121">
                  <c:v>8323033</c:v>
                </c:pt>
                <c:pt idx="122">
                  <c:v>8327484</c:v>
                </c:pt>
                <c:pt idx="123">
                  <c:v>8330573</c:v>
                </c:pt>
                <c:pt idx="124">
                  <c:v>8342621</c:v>
                </c:pt>
                <c:pt idx="125">
                  <c:v>8358139</c:v>
                </c:pt>
                <c:pt idx="126">
                  <c:v>8381515</c:v>
                </c:pt>
                <c:pt idx="127">
                  <c:v>8414083</c:v>
                </c:pt>
                <c:pt idx="128">
                  <c:v>8458888</c:v>
                </c:pt>
                <c:pt idx="129">
                  <c:v>8527036</c:v>
                </c:pt>
                <c:pt idx="130">
                  <c:v>8590630</c:v>
                </c:pt>
                <c:pt idx="131">
                  <c:v>8644119</c:v>
                </c:pt>
                <c:pt idx="132">
                  <c:v>8692013</c:v>
                </c:pt>
                <c:pt idx="133">
                  <c:v>8745109</c:v>
                </c:pt>
                <c:pt idx="134">
                  <c:v>8816381</c:v>
                </c:pt>
                <c:pt idx="135">
                  <c:v>8837496</c:v>
                </c:pt>
                <c:pt idx="136">
                  <c:v>8844499</c:v>
                </c:pt>
                <c:pt idx="137">
                  <c:v>8847625</c:v>
                </c:pt>
                <c:pt idx="138">
                  <c:v>8854322</c:v>
                </c:pt>
                <c:pt idx="139">
                  <c:v>8861426</c:v>
                </c:pt>
                <c:pt idx="140">
                  <c:v>8882792</c:v>
                </c:pt>
                <c:pt idx="141">
                  <c:v>8909128</c:v>
                </c:pt>
                <c:pt idx="142">
                  <c:v>8940788</c:v>
                </c:pt>
                <c:pt idx="143">
                  <c:v>8975670</c:v>
                </c:pt>
                <c:pt idx="144">
                  <c:v>9011392</c:v>
                </c:pt>
                <c:pt idx="145">
                  <c:v>9047752</c:v>
                </c:pt>
                <c:pt idx="146">
                  <c:v>9113257</c:v>
                </c:pt>
                <c:pt idx="147">
                  <c:v>9182927</c:v>
                </c:pt>
                <c:pt idx="148">
                  <c:v>9256347</c:v>
                </c:pt>
                <c:pt idx="149">
                  <c:v>9340682</c:v>
                </c:pt>
                <c:pt idx="150">
                  <c:v>9415570</c:v>
                </c:pt>
                <c:pt idx="151">
                  <c:v>9482855</c:v>
                </c:pt>
                <c:pt idx="152">
                  <c:v>9555893</c:v>
                </c:pt>
                <c:pt idx="153">
                  <c:v>9644864</c:v>
                </c:pt>
                <c:pt idx="154">
                  <c:v>9747355</c:v>
                </c:pt>
                <c:pt idx="155">
                  <c:v>9851017</c:v>
                </c:pt>
                <c:pt idx="156">
                  <c:v>9995153</c:v>
                </c:pt>
                <c:pt idx="157">
                  <c:v>10120242</c:v>
                </c:pt>
                <c:pt idx="158">
                  <c:v>10230185</c:v>
                </c:pt>
                <c:pt idx="159">
                  <c:v>10327589</c:v>
                </c:pt>
                <c:pt idx="160">
                  <c:v>10379295</c:v>
                </c:pt>
              </c:numCache>
            </c:numRef>
          </c:val>
          <c:smooth val="0"/>
          <c:extLst>
            <c:ext xmlns:c16="http://schemas.microsoft.com/office/drawing/2014/chart" uri="{C3380CC4-5D6E-409C-BE32-E72D297353CC}">
              <c16:uniqueId val="{00000000-3B3E-4234-BC50-12D705FBB2C7}"/>
            </c:ext>
          </c:extLst>
        </c:ser>
        <c:dLbls>
          <c:showLegendKey val="0"/>
          <c:showVal val="0"/>
          <c:showCatName val="0"/>
          <c:showSerName val="0"/>
          <c:showPercent val="0"/>
          <c:showBubbleSize val="0"/>
        </c:dLbls>
        <c:dropLines>
          <c:spPr>
            <a:ln w="9525" cap="flat" cmpd="sng" algn="ctr">
              <a:solidFill>
                <a:schemeClr val="dk1">
                  <a:lumMod val="35000"/>
                  <a:lumOff val="65000"/>
                  <a:alpha val="33000"/>
                </a:schemeClr>
              </a:solidFill>
              <a:round/>
            </a:ln>
            <a:effectLst/>
          </c:spPr>
        </c:dropLines>
        <c:smooth val="0"/>
        <c:axId val="1689266768"/>
        <c:axId val="548401456"/>
      </c:lineChart>
      <c:catAx>
        <c:axId val="1689266768"/>
        <c:scaling>
          <c:orientation val="minMax"/>
        </c:scaling>
        <c:delete val="0"/>
        <c:axPos val="b"/>
        <c:numFmt formatCode="General" sourceLinked="1"/>
        <c:majorTickMark val="none"/>
        <c:minorTickMark val="none"/>
        <c:tickLblPos val="nextTo"/>
        <c:spPr>
          <a:noFill/>
          <a:ln w="9525" cap="flat" cmpd="sng" algn="ctr">
            <a:solidFill>
              <a:schemeClr val="dk1">
                <a:lumMod val="15000"/>
                <a:lumOff val="85000"/>
              </a:schemeClr>
            </a:solidFill>
            <a:round/>
          </a:ln>
          <a:effectLst/>
        </c:spPr>
        <c:txPr>
          <a:bodyPr rot="-60000000" spcFirstLastPara="1" vertOverflow="ellipsis" vert="horz" wrap="square" anchor="ctr" anchorCtr="1"/>
          <a:lstStyle/>
          <a:p>
            <a:pPr>
              <a:defRPr sz="900" b="0" i="0" u="none" strike="noStrike" kern="1200" spc="20" baseline="0">
                <a:solidFill>
                  <a:schemeClr val="dk1">
                    <a:lumMod val="65000"/>
                    <a:lumOff val="35000"/>
                  </a:schemeClr>
                </a:solidFill>
                <a:latin typeface="+mn-lt"/>
                <a:ea typeface="+mn-ea"/>
                <a:cs typeface="+mn-cs"/>
              </a:defRPr>
            </a:pPr>
            <a:endParaRPr lang="sv-SE"/>
          </a:p>
        </c:txPr>
        <c:crossAx val="548401456"/>
        <c:crosses val="autoZero"/>
        <c:auto val="1"/>
        <c:lblAlgn val="ctr"/>
        <c:lblOffset val="100"/>
        <c:noMultiLvlLbl val="0"/>
      </c:catAx>
      <c:valAx>
        <c:axId val="548401456"/>
        <c:scaling>
          <c:orientation val="minMax"/>
        </c:scaling>
        <c:delete val="0"/>
        <c:axPos val="l"/>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800" b="0" i="0" u="none" strike="noStrike" kern="1200" spc="20" baseline="0">
                <a:solidFill>
                  <a:schemeClr val="dk1">
                    <a:lumMod val="65000"/>
                    <a:lumOff val="35000"/>
                  </a:schemeClr>
                </a:solidFill>
                <a:latin typeface="+mn-lt"/>
                <a:ea typeface="+mn-ea"/>
                <a:cs typeface="+mn-cs"/>
              </a:defRPr>
            </a:pPr>
            <a:endParaRPr lang="sv-SE"/>
          </a:p>
        </c:txPr>
        <c:crossAx val="1689266768"/>
        <c:crosses val="autoZero"/>
        <c:crossBetween val="between"/>
      </c:valAx>
      <c:spPr>
        <a:gradFill>
          <a:gsLst>
            <a:gs pos="100000">
              <a:schemeClr val="lt1">
                <a:lumMod val="95000"/>
              </a:schemeClr>
            </a:gs>
            <a:gs pos="0">
              <a:schemeClr val="lt1"/>
            </a:gs>
          </a:gsLst>
          <a:lin ang="5400000" scaled="0"/>
        </a:grad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lt1"/>
    </a:solidFill>
    <a:ln>
      <a:noFill/>
    </a:ln>
    <a:effectLst/>
  </c:spPr>
  <c:txPr>
    <a:bodyPr/>
    <a:lstStyle/>
    <a:p>
      <a:pPr>
        <a:defRPr/>
      </a:pPr>
      <a:endParaRPr lang="sv-SE"/>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sv-S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sv-SE"/>
              <a:t>Folkmängd i Sverige - män och kvinnor</a:t>
            </a: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sv-SE"/>
        </a:p>
      </c:txPr>
    </c:title>
    <c:autoTitleDeleted val="0"/>
    <c:plotArea>
      <c:layout/>
      <c:areaChart>
        <c:grouping val="stacked"/>
        <c:varyColors val="0"/>
        <c:ser>
          <c:idx val="0"/>
          <c:order val="0"/>
          <c:tx>
            <c:strRef>
              <c:f>'[Olika diagramtyper.xlsx]Blad2'!$B$4</c:f>
              <c:strCache>
                <c:ptCount val="1"/>
                <c:pt idx="0">
                  <c:v>män</c:v>
                </c:pt>
              </c:strCache>
            </c:strRef>
          </c:tx>
          <c:spPr>
            <a:solidFill>
              <a:schemeClr val="accent1"/>
            </a:solidFill>
            <a:ln>
              <a:noFill/>
            </a:ln>
            <a:effectLst/>
          </c:spPr>
          <c:cat>
            <c:strRef>
              <c:f>'[Olika diagramtyper.xlsx]Blad2'!$C$3:$FG$3</c:f>
              <c:strCache>
                <c:ptCount val="161"/>
                <c:pt idx="0">
                  <c:v>1860</c:v>
                </c:pt>
                <c:pt idx="1">
                  <c:v>1861</c:v>
                </c:pt>
                <c:pt idx="2">
                  <c:v>1862</c:v>
                </c:pt>
                <c:pt idx="3">
                  <c:v>1863</c:v>
                </c:pt>
                <c:pt idx="4">
                  <c:v>1864</c:v>
                </c:pt>
                <c:pt idx="5">
                  <c:v>1865</c:v>
                </c:pt>
                <c:pt idx="6">
                  <c:v>1866</c:v>
                </c:pt>
                <c:pt idx="7">
                  <c:v>1867</c:v>
                </c:pt>
                <c:pt idx="8">
                  <c:v>1868</c:v>
                </c:pt>
                <c:pt idx="9">
                  <c:v>1869</c:v>
                </c:pt>
                <c:pt idx="10">
                  <c:v>1870</c:v>
                </c:pt>
                <c:pt idx="11">
                  <c:v>1871</c:v>
                </c:pt>
                <c:pt idx="12">
                  <c:v>1872</c:v>
                </c:pt>
                <c:pt idx="13">
                  <c:v>1873</c:v>
                </c:pt>
                <c:pt idx="14">
                  <c:v>1874</c:v>
                </c:pt>
                <c:pt idx="15">
                  <c:v>1875</c:v>
                </c:pt>
                <c:pt idx="16">
                  <c:v>1876</c:v>
                </c:pt>
                <c:pt idx="17">
                  <c:v>1877</c:v>
                </c:pt>
                <c:pt idx="18">
                  <c:v>1878</c:v>
                </c:pt>
                <c:pt idx="19">
                  <c:v>1879</c:v>
                </c:pt>
                <c:pt idx="20">
                  <c:v>1880</c:v>
                </c:pt>
                <c:pt idx="21">
                  <c:v>1881</c:v>
                </c:pt>
                <c:pt idx="22">
                  <c:v>1882</c:v>
                </c:pt>
                <c:pt idx="23">
                  <c:v>1883</c:v>
                </c:pt>
                <c:pt idx="24">
                  <c:v>1884</c:v>
                </c:pt>
                <c:pt idx="25">
                  <c:v>1885</c:v>
                </c:pt>
                <c:pt idx="26">
                  <c:v>1886</c:v>
                </c:pt>
                <c:pt idx="27">
                  <c:v>1887</c:v>
                </c:pt>
                <c:pt idx="28">
                  <c:v>1888</c:v>
                </c:pt>
                <c:pt idx="29">
                  <c:v>1889</c:v>
                </c:pt>
                <c:pt idx="30">
                  <c:v>1890</c:v>
                </c:pt>
                <c:pt idx="31">
                  <c:v>1891</c:v>
                </c:pt>
                <c:pt idx="32">
                  <c:v>1892</c:v>
                </c:pt>
                <c:pt idx="33">
                  <c:v>1893</c:v>
                </c:pt>
                <c:pt idx="34">
                  <c:v>1894</c:v>
                </c:pt>
                <c:pt idx="35">
                  <c:v>1895</c:v>
                </c:pt>
                <c:pt idx="36">
                  <c:v>1896</c:v>
                </c:pt>
                <c:pt idx="37">
                  <c:v>1897</c:v>
                </c:pt>
                <c:pt idx="38">
                  <c:v>1898</c:v>
                </c:pt>
                <c:pt idx="39">
                  <c:v>1899</c:v>
                </c:pt>
                <c:pt idx="40">
                  <c:v>1900</c:v>
                </c:pt>
                <c:pt idx="41">
                  <c:v>1901</c:v>
                </c:pt>
                <c:pt idx="42">
                  <c:v>1902</c:v>
                </c:pt>
                <c:pt idx="43">
                  <c:v>1903</c:v>
                </c:pt>
                <c:pt idx="44">
                  <c:v>1904</c:v>
                </c:pt>
                <c:pt idx="45">
                  <c:v>1905</c:v>
                </c:pt>
                <c:pt idx="46">
                  <c:v>1906</c:v>
                </c:pt>
                <c:pt idx="47">
                  <c:v>1907</c:v>
                </c:pt>
                <c:pt idx="48">
                  <c:v>1908</c:v>
                </c:pt>
                <c:pt idx="49">
                  <c:v>1909</c:v>
                </c:pt>
                <c:pt idx="50">
                  <c:v>1910</c:v>
                </c:pt>
                <c:pt idx="51">
                  <c:v>1911</c:v>
                </c:pt>
                <c:pt idx="52">
                  <c:v>1912</c:v>
                </c:pt>
                <c:pt idx="53">
                  <c:v>1913</c:v>
                </c:pt>
                <c:pt idx="54">
                  <c:v>1914</c:v>
                </c:pt>
                <c:pt idx="55">
                  <c:v>1915</c:v>
                </c:pt>
                <c:pt idx="56">
                  <c:v>1916</c:v>
                </c:pt>
                <c:pt idx="57">
                  <c:v>1917</c:v>
                </c:pt>
                <c:pt idx="58">
                  <c:v>1918</c:v>
                </c:pt>
                <c:pt idx="59">
                  <c:v>1919</c:v>
                </c:pt>
                <c:pt idx="60">
                  <c:v>1920</c:v>
                </c:pt>
                <c:pt idx="61">
                  <c:v>1921</c:v>
                </c:pt>
                <c:pt idx="62">
                  <c:v>1922</c:v>
                </c:pt>
                <c:pt idx="63">
                  <c:v>1923</c:v>
                </c:pt>
                <c:pt idx="64">
                  <c:v>1924</c:v>
                </c:pt>
                <c:pt idx="65">
                  <c:v>1925</c:v>
                </c:pt>
                <c:pt idx="66">
                  <c:v>1926</c:v>
                </c:pt>
                <c:pt idx="67">
                  <c:v>1927</c:v>
                </c:pt>
                <c:pt idx="68">
                  <c:v>1928</c:v>
                </c:pt>
                <c:pt idx="69">
                  <c:v>1929</c:v>
                </c:pt>
                <c:pt idx="70">
                  <c:v>1930</c:v>
                </c:pt>
                <c:pt idx="71">
                  <c:v>1931</c:v>
                </c:pt>
                <c:pt idx="72">
                  <c:v>1932</c:v>
                </c:pt>
                <c:pt idx="73">
                  <c:v>1933</c:v>
                </c:pt>
                <c:pt idx="74">
                  <c:v>1934</c:v>
                </c:pt>
                <c:pt idx="75">
                  <c:v>1935</c:v>
                </c:pt>
                <c:pt idx="76">
                  <c:v>1936</c:v>
                </c:pt>
                <c:pt idx="77">
                  <c:v>1937</c:v>
                </c:pt>
                <c:pt idx="78">
                  <c:v>1938</c:v>
                </c:pt>
                <c:pt idx="79">
                  <c:v>1939</c:v>
                </c:pt>
                <c:pt idx="80">
                  <c:v>1940</c:v>
                </c:pt>
                <c:pt idx="81">
                  <c:v>1941</c:v>
                </c:pt>
                <c:pt idx="82">
                  <c:v>1942</c:v>
                </c:pt>
                <c:pt idx="83">
                  <c:v>1943</c:v>
                </c:pt>
                <c:pt idx="84">
                  <c:v>1944</c:v>
                </c:pt>
                <c:pt idx="85">
                  <c:v>1945</c:v>
                </c:pt>
                <c:pt idx="86">
                  <c:v>1946</c:v>
                </c:pt>
                <c:pt idx="87">
                  <c:v>1947</c:v>
                </c:pt>
                <c:pt idx="88">
                  <c:v>1948</c:v>
                </c:pt>
                <c:pt idx="89">
                  <c:v>1949</c:v>
                </c:pt>
                <c:pt idx="90">
                  <c:v>1950</c:v>
                </c:pt>
                <c:pt idx="91">
                  <c:v>1951</c:v>
                </c:pt>
                <c:pt idx="92">
                  <c:v>1952</c:v>
                </c:pt>
                <c:pt idx="93">
                  <c:v>1953</c:v>
                </c:pt>
                <c:pt idx="94">
                  <c:v>1954</c:v>
                </c:pt>
                <c:pt idx="95">
                  <c:v>1955</c:v>
                </c:pt>
                <c:pt idx="96">
                  <c:v>1956</c:v>
                </c:pt>
                <c:pt idx="97">
                  <c:v>1957</c:v>
                </c:pt>
                <c:pt idx="98">
                  <c:v>1958</c:v>
                </c:pt>
                <c:pt idx="99">
                  <c:v>1959</c:v>
                </c:pt>
                <c:pt idx="100">
                  <c:v>1960</c:v>
                </c:pt>
                <c:pt idx="101">
                  <c:v>1961</c:v>
                </c:pt>
                <c:pt idx="102">
                  <c:v>1962</c:v>
                </c:pt>
                <c:pt idx="103">
                  <c:v>1963</c:v>
                </c:pt>
                <c:pt idx="104">
                  <c:v>1964</c:v>
                </c:pt>
                <c:pt idx="105">
                  <c:v>1965</c:v>
                </c:pt>
                <c:pt idx="106">
                  <c:v>1966</c:v>
                </c:pt>
                <c:pt idx="107">
                  <c:v>1967</c:v>
                </c:pt>
                <c:pt idx="108">
                  <c:v>1968</c:v>
                </c:pt>
                <c:pt idx="109">
                  <c:v>1969</c:v>
                </c:pt>
                <c:pt idx="110">
                  <c:v>1970</c:v>
                </c:pt>
                <c:pt idx="111">
                  <c:v>1971</c:v>
                </c:pt>
                <c:pt idx="112">
                  <c:v>1972</c:v>
                </c:pt>
                <c:pt idx="113">
                  <c:v>1973</c:v>
                </c:pt>
                <c:pt idx="114">
                  <c:v>1974</c:v>
                </c:pt>
                <c:pt idx="115">
                  <c:v>1975</c:v>
                </c:pt>
                <c:pt idx="116">
                  <c:v>1976</c:v>
                </c:pt>
                <c:pt idx="117">
                  <c:v>1977</c:v>
                </c:pt>
                <c:pt idx="118">
                  <c:v>1978</c:v>
                </c:pt>
                <c:pt idx="119">
                  <c:v>1979</c:v>
                </c:pt>
                <c:pt idx="120">
                  <c:v>1980</c:v>
                </c:pt>
                <c:pt idx="121">
                  <c:v>1981</c:v>
                </c:pt>
                <c:pt idx="122">
                  <c:v>1982</c:v>
                </c:pt>
                <c:pt idx="123">
                  <c:v>1983</c:v>
                </c:pt>
                <c:pt idx="124">
                  <c:v>1984</c:v>
                </c:pt>
                <c:pt idx="125">
                  <c:v>1985</c:v>
                </c:pt>
                <c:pt idx="126">
                  <c:v>1986</c:v>
                </c:pt>
                <c:pt idx="127">
                  <c:v>1987</c:v>
                </c:pt>
                <c:pt idx="128">
                  <c:v>1988</c:v>
                </c:pt>
                <c:pt idx="129">
                  <c:v>1989</c:v>
                </c:pt>
                <c:pt idx="130">
                  <c:v>1990</c:v>
                </c:pt>
                <c:pt idx="131">
                  <c:v>1991</c:v>
                </c:pt>
                <c:pt idx="132">
                  <c:v>1992</c:v>
                </c:pt>
                <c:pt idx="133">
                  <c:v>1993</c:v>
                </c:pt>
                <c:pt idx="134">
                  <c:v>1994</c:v>
                </c:pt>
                <c:pt idx="135">
                  <c:v>1995</c:v>
                </c:pt>
                <c:pt idx="136">
                  <c:v>1996</c:v>
                </c:pt>
                <c:pt idx="137">
                  <c:v>1997</c:v>
                </c:pt>
                <c:pt idx="138">
                  <c:v>1998</c:v>
                </c:pt>
                <c:pt idx="139">
                  <c:v>1999</c:v>
                </c:pt>
                <c:pt idx="140">
                  <c:v>2000</c:v>
                </c:pt>
                <c:pt idx="141">
                  <c:v>2001</c:v>
                </c:pt>
                <c:pt idx="142">
                  <c:v>2002</c:v>
                </c:pt>
                <c:pt idx="143">
                  <c:v>2003</c:v>
                </c:pt>
                <c:pt idx="144">
                  <c:v>2004</c:v>
                </c:pt>
                <c:pt idx="145">
                  <c:v>2005</c:v>
                </c:pt>
                <c:pt idx="146">
                  <c:v>2006</c:v>
                </c:pt>
                <c:pt idx="147">
                  <c:v>2007</c:v>
                </c:pt>
                <c:pt idx="148">
                  <c:v>2008</c:v>
                </c:pt>
                <c:pt idx="149">
                  <c:v>2009</c:v>
                </c:pt>
                <c:pt idx="150">
                  <c:v>2010</c:v>
                </c:pt>
                <c:pt idx="151">
                  <c:v>2011</c:v>
                </c:pt>
                <c:pt idx="152">
                  <c:v>2012</c:v>
                </c:pt>
                <c:pt idx="153">
                  <c:v>2013</c:v>
                </c:pt>
                <c:pt idx="154">
                  <c:v>2014</c:v>
                </c:pt>
                <c:pt idx="155">
                  <c:v>2015</c:v>
                </c:pt>
                <c:pt idx="156">
                  <c:v>2016</c:v>
                </c:pt>
                <c:pt idx="157">
                  <c:v>2017</c:v>
                </c:pt>
                <c:pt idx="158">
                  <c:v>2018</c:v>
                </c:pt>
                <c:pt idx="159">
                  <c:v>2019</c:v>
                </c:pt>
                <c:pt idx="160">
                  <c:v>2020</c:v>
                </c:pt>
              </c:strCache>
            </c:strRef>
          </c:cat>
          <c:val>
            <c:numRef>
              <c:f>'[Olika diagramtyper.xlsx]Blad2'!$C$4:$FG$4</c:f>
              <c:numCache>
                <c:formatCode>0</c:formatCode>
                <c:ptCount val="161"/>
                <c:pt idx="0">
                  <c:v>1874399</c:v>
                </c:pt>
                <c:pt idx="1">
                  <c:v>1903853</c:v>
                </c:pt>
                <c:pt idx="2">
                  <c:v>1929522</c:v>
                </c:pt>
                <c:pt idx="3">
                  <c:v>1958314</c:v>
                </c:pt>
                <c:pt idx="4">
                  <c:v>1981471</c:v>
                </c:pt>
                <c:pt idx="5">
                  <c:v>2001184</c:v>
                </c:pt>
                <c:pt idx="6">
                  <c:v>2023737</c:v>
                </c:pt>
                <c:pt idx="7">
                  <c:v>2040589</c:v>
                </c:pt>
                <c:pt idx="8">
                  <c:v>2025342</c:v>
                </c:pt>
                <c:pt idx="9">
                  <c:v>2014530</c:v>
                </c:pt>
                <c:pt idx="10">
                  <c:v>2016653</c:v>
                </c:pt>
                <c:pt idx="11">
                  <c:v>2034396</c:v>
                </c:pt>
                <c:pt idx="12">
                  <c:v>2057494</c:v>
                </c:pt>
                <c:pt idx="13">
                  <c:v>2082018</c:v>
                </c:pt>
                <c:pt idx="14">
                  <c:v>2104838</c:v>
                </c:pt>
                <c:pt idx="15">
                  <c:v>2127138</c:v>
                </c:pt>
                <c:pt idx="16">
                  <c:v>2151326</c:v>
                </c:pt>
                <c:pt idx="17">
                  <c:v>2180060</c:v>
                </c:pt>
                <c:pt idx="18">
                  <c:v>2205292</c:v>
                </c:pt>
                <c:pt idx="19">
                  <c:v>2228855</c:v>
                </c:pt>
                <c:pt idx="20">
                  <c:v>2215243</c:v>
                </c:pt>
                <c:pt idx="21">
                  <c:v>2215990</c:v>
                </c:pt>
                <c:pt idx="22">
                  <c:v>2218343</c:v>
                </c:pt>
                <c:pt idx="23">
                  <c:v>2230782</c:v>
                </c:pt>
                <c:pt idx="24">
                  <c:v>2252938</c:v>
                </c:pt>
                <c:pt idx="25">
                  <c:v>2273861</c:v>
                </c:pt>
                <c:pt idx="26">
                  <c:v>2290340</c:v>
                </c:pt>
                <c:pt idx="27">
                  <c:v>2296311</c:v>
                </c:pt>
                <c:pt idx="28">
                  <c:v>2301104</c:v>
                </c:pt>
                <c:pt idx="29">
                  <c:v>2315370</c:v>
                </c:pt>
                <c:pt idx="30">
                  <c:v>2317187</c:v>
                </c:pt>
                <c:pt idx="31">
                  <c:v>2325978</c:v>
                </c:pt>
                <c:pt idx="32">
                  <c:v>2327883</c:v>
                </c:pt>
                <c:pt idx="33">
                  <c:v>2336825</c:v>
                </c:pt>
                <c:pt idx="34">
                  <c:v>2364165</c:v>
                </c:pt>
                <c:pt idx="35">
                  <c:v>2389260</c:v>
                </c:pt>
                <c:pt idx="36">
                  <c:v>2412004</c:v>
                </c:pt>
                <c:pt idx="37">
                  <c:v>2437926</c:v>
                </c:pt>
                <c:pt idx="38">
                  <c:v>2466638</c:v>
                </c:pt>
                <c:pt idx="39">
                  <c:v>2486447</c:v>
                </c:pt>
                <c:pt idx="40">
                  <c:v>2506436</c:v>
                </c:pt>
                <c:pt idx="41">
                  <c:v>2526179</c:v>
                </c:pt>
                <c:pt idx="42">
                  <c:v>2535820</c:v>
                </c:pt>
                <c:pt idx="43">
                  <c:v>2544962</c:v>
                </c:pt>
                <c:pt idx="44">
                  <c:v>2566934</c:v>
                </c:pt>
                <c:pt idx="45">
                  <c:v>2584564</c:v>
                </c:pt>
                <c:pt idx="46">
                  <c:v>2605524</c:v>
                </c:pt>
                <c:pt idx="47">
                  <c:v>2626456</c:v>
                </c:pt>
                <c:pt idx="48">
                  <c:v>2654766</c:v>
                </c:pt>
                <c:pt idx="49">
                  <c:v>2677563</c:v>
                </c:pt>
                <c:pt idx="50">
                  <c:v>2698729</c:v>
                </c:pt>
                <c:pt idx="51">
                  <c:v>2718638</c:v>
                </c:pt>
                <c:pt idx="52">
                  <c:v>2740737</c:v>
                </c:pt>
                <c:pt idx="53">
                  <c:v>2756946</c:v>
                </c:pt>
                <c:pt idx="54">
                  <c:v>2777447</c:v>
                </c:pt>
                <c:pt idx="55">
                  <c:v>2794552</c:v>
                </c:pt>
                <c:pt idx="56">
                  <c:v>2817950</c:v>
                </c:pt>
                <c:pt idx="57">
                  <c:v>2841554</c:v>
                </c:pt>
                <c:pt idx="58">
                  <c:v>2849205</c:v>
                </c:pt>
                <c:pt idx="59">
                  <c:v>2868395</c:v>
                </c:pt>
                <c:pt idx="60">
                  <c:v>2898256</c:v>
                </c:pt>
                <c:pt idx="61">
                  <c:v>2925988</c:v>
                </c:pt>
                <c:pt idx="62">
                  <c:v>2944031</c:v>
                </c:pt>
                <c:pt idx="63">
                  <c:v>2948508</c:v>
                </c:pt>
                <c:pt idx="64">
                  <c:v>2964230</c:v>
                </c:pt>
                <c:pt idx="65">
                  <c:v>2972554</c:v>
                </c:pt>
                <c:pt idx="66">
                  <c:v>2982625</c:v>
                </c:pt>
                <c:pt idx="67">
                  <c:v>2990205</c:v>
                </c:pt>
                <c:pt idx="68">
                  <c:v>2999562</c:v>
                </c:pt>
                <c:pt idx="69">
                  <c:v>3007946</c:v>
                </c:pt>
                <c:pt idx="70">
                  <c:v>3020848</c:v>
                </c:pt>
                <c:pt idx="71">
                  <c:v>3037064</c:v>
                </c:pt>
                <c:pt idx="72">
                  <c:v>3053528</c:v>
                </c:pt>
                <c:pt idx="73">
                  <c:v>3066888</c:v>
                </c:pt>
                <c:pt idx="74">
                  <c:v>3079690</c:v>
                </c:pt>
                <c:pt idx="75">
                  <c:v>3090451</c:v>
                </c:pt>
                <c:pt idx="76">
                  <c:v>3100534</c:v>
                </c:pt>
                <c:pt idx="77">
                  <c:v>3111256</c:v>
                </c:pt>
                <c:pt idx="78">
                  <c:v>3125000</c:v>
                </c:pt>
                <c:pt idx="79">
                  <c:v>3142356</c:v>
                </c:pt>
                <c:pt idx="80">
                  <c:v>3160128</c:v>
                </c:pt>
                <c:pt idx="81">
                  <c:v>3180535</c:v>
                </c:pt>
                <c:pt idx="82">
                  <c:v>3207756</c:v>
                </c:pt>
                <c:pt idx="83">
                  <c:v>3240631</c:v>
                </c:pt>
                <c:pt idx="84">
                  <c:v>3279723</c:v>
                </c:pt>
                <c:pt idx="85">
                  <c:v>3319977</c:v>
                </c:pt>
                <c:pt idx="86">
                  <c:v>3366694</c:v>
                </c:pt>
                <c:pt idx="87">
                  <c:v>3407577</c:v>
                </c:pt>
                <c:pt idx="88">
                  <c:v>3449647</c:v>
                </c:pt>
                <c:pt idx="89">
                  <c:v>3480604</c:v>
                </c:pt>
                <c:pt idx="90">
                  <c:v>3506442</c:v>
                </c:pt>
                <c:pt idx="91">
                  <c:v>3535736</c:v>
                </c:pt>
                <c:pt idx="92">
                  <c:v>3562475</c:v>
                </c:pt>
                <c:pt idx="93">
                  <c:v>3583598</c:v>
                </c:pt>
                <c:pt idx="94">
                  <c:v>3605013</c:v>
                </c:pt>
                <c:pt idx="95">
                  <c:v>3633983</c:v>
                </c:pt>
                <c:pt idx="96">
                  <c:v>3659917</c:v>
                </c:pt>
                <c:pt idx="97">
                  <c:v>3685654</c:v>
                </c:pt>
                <c:pt idx="98">
                  <c:v>3706039</c:v>
                </c:pt>
                <c:pt idx="99">
                  <c:v>3722867</c:v>
                </c:pt>
                <c:pt idx="100">
                  <c:v>3740119</c:v>
                </c:pt>
                <c:pt idx="101">
                  <c:v>3763040</c:v>
                </c:pt>
                <c:pt idx="102">
                  <c:v>3782252</c:v>
                </c:pt>
                <c:pt idx="103">
                  <c:v>3805699</c:v>
                </c:pt>
                <c:pt idx="104">
                  <c:v>3840897</c:v>
                </c:pt>
                <c:pt idx="105">
                  <c:v>3882473</c:v>
                </c:pt>
                <c:pt idx="106">
                  <c:v>3919170</c:v>
                </c:pt>
                <c:pt idx="107">
                  <c:v>3942223</c:v>
                </c:pt>
                <c:pt idx="108">
                  <c:v>3959115</c:v>
                </c:pt>
                <c:pt idx="109">
                  <c:v>3996530</c:v>
                </c:pt>
                <c:pt idx="110">
                  <c:v>4035911</c:v>
                </c:pt>
                <c:pt idx="111">
                  <c:v>4048573</c:v>
                </c:pt>
                <c:pt idx="112">
                  <c:v>4051315</c:v>
                </c:pt>
                <c:pt idx="113">
                  <c:v>4054525</c:v>
                </c:pt>
                <c:pt idx="114">
                  <c:v>4067808</c:v>
                </c:pt>
                <c:pt idx="115">
                  <c:v>4081263</c:v>
                </c:pt>
                <c:pt idx="116">
                  <c:v>4092582</c:v>
                </c:pt>
                <c:pt idx="117">
                  <c:v>4104598</c:v>
                </c:pt>
                <c:pt idx="118">
                  <c:v>4109504</c:v>
                </c:pt>
                <c:pt idx="119">
                  <c:v>4115522</c:v>
                </c:pt>
                <c:pt idx="120">
                  <c:v>4119822</c:v>
                </c:pt>
                <c:pt idx="121">
                  <c:v>4118622</c:v>
                </c:pt>
                <c:pt idx="122">
                  <c:v>4117357</c:v>
                </c:pt>
                <c:pt idx="123">
                  <c:v>4116137</c:v>
                </c:pt>
                <c:pt idx="124">
                  <c:v>4120549</c:v>
                </c:pt>
                <c:pt idx="125">
                  <c:v>4127110</c:v>
                </c:pt>
                <c:pt idx="126">
                  <c:v>4137513</c:v>
                </c:pt>
                <c:pt idx="127">
                  <c:v>4152583</c:v>
                </c:pt>
                <c:pt idx="128">
                  <c:v>4175880</c:v>
                </c:pt>
                <c:pt idx="129">
                  <c:v>4212080</c:v>
                </c:pt>
                <c:pt idx="130">
                  <c:v>4244017</c:v>
                </c:pt>
                <c:pt idx="131">
                  <c:v>4270623</c:v>
                </c:pt>
                <c:pt idx="132">
                  <c:v>4294585</c:v>
                </c:pt>
                <c:pt idx="133">
                  <c:v>4320954</c:v>
                </c:pt>
                <c:pt idx="134">
                  <c:v>4356254</c:v>
                </c:pt>
                <c:pt idx="135">
                  <c:v>4366071</c:v>
                </c:pt>
                <c:pt idx="136">
                  <c:v>4369717</c:v>
                </c:pt>
                <c:pt idx="137">
                  <c:v>4371913</c:v>
                </c:pt>
                <c:pt idx="138">
                  <c:v>4375619</c:v>
                </c:pt>
                <c:pt idx="139">
                  <c:v>4380118</c:v>
                </c:pt>
                <c:pt idx="140">
                  <c:v>4392753</c:v>
                </c:pt>
                <c:pt idx="141">
                  <c:v>4408445</c:v>
                </c:pt>
                <c:pt idx="142">
                  <c:v>4427107</c:v>
                </c:pt>
                <c:pt idx="143">
                  <c:v>4446656</c:v>
                </c:pt>
                <c:pt idx="144">
                  <c:v>4466311</c:v>
                </c:pt>
                <c:pt idx="145">
                  <c:v>4486550</c:v>
                </c:pt>
                <c:pt idx="146">
                  <c:v>4523523</c:v>
                </c:pt>
                <c:pt idx="147">
                  <c:v>4563921</c:v>
                </c:pt>
                <c:pt idx="148">
                  <c:v>4603710</c:v>
                </c:pt>
                <c:pt idx="149">
                  <c:v>4649014</c:v>
                </c:pt>
                <c:pt idx="150">
                  <c:v>4690244</c:v>
                </c:pt>
                <c:pt idx="151">
                  <c:v>4726834</c:v>
                </c:pt>
                <c:pt idx="152">
                  <c:v>4765905</c:v>
                </c:pt>
                <c:pt idx="153">
                  <c:v>4814357</c:v>
                </c:pt>
                <c:pt idx="154">
                  <c:v>4872240</c:v>
                </c:pt>
                <c:pt idx="155">
                  <c:v>4930966</c:v>
                </c:pt>
                <c:pt idx="156">
                  <c:v>5013347</c:v>
                </c:pt>
                <c:pt idx="157">
                  <c:v>5082662</c:v>
                </c:pt>
                <c:pt idx="158">
                  <c:v>5142438</c:v>
                </c:pt>
                <c:pt idx="159">
                  <c:v>5195814</c:v>
                </c:pt>
                <c:pt idx="160">
                  <c:v>5222847</c:v>
                </c:pt>
              </c:numCache>
            </c:numRef>
          </c:val>
          <c:extLst>
            <c:ext xmlns:c16="http://schemas.microsoft.com/office/drawing/2014/chart" uri="{C3380CC4-5D6E-409C-BE32-E72D297353CC}">
              <c16:uniqueId val="{00000000-169A-42A7-9655-3D0518855ED9}"/>
            </c:ext>
          </c:extLst>
        </c:ser>
        <c:ser>
          <c:idx val="1"/>
          <c:order val="1"/>
          <c:tx>
            <c:strRef>
              <c:f>'[Olika diagramtyper.xlsx]Blad2'!$B$5</c:f>
              <c:strCache>
                <c:ptCount val="1"/>
                <c:pt idx="0">
                  <c:v>kvinnor</c:v>
                </c:pt>
              </c:strCache>
            </c:strRef>
          </c:tx>
          <c:spPr>
            <a:solidFill>
              <a:schemeClr val="accent2"/>
            </a:solidFill>
            <a:ln>
              <a:noFill/>
            </a:ln>
            <a:effectLst/>
          </c:spPr>
          <c:cat>
            <c:strRef>
              <c:f>'[Olika diagramtyper.xlsx]Blad2'!$C$3:$FG$3</c:f>
              <c:strCache>
                <c:ptCount val="161"/>
                <c:pt idx="0">
                  <c:v>1860</c:v>
                </c:pt>
                <c:pt idx="1">
                  <c:v>1861</c:v>
                </c:pt>
                <c:pt idx="2">
                  <c:v>1862</c:v>
                </c:pt>
                <c:pt idx="3">
                  <c:v>1863</c:v>
                </c:pt>
                <c:pt idx="4">
                  <c:v>1864</c:v>
                </c:pt>
                <c:pt idx="5">
                  <c:v>1865</c:v>
                </c:pt>
                <c:pt idx="6">
                  <c:v>1866</c:v>
                </c:pt>
                <c:pt idx="7">
                  <c:v>1867</c:v>
                </c:pt>
                <c:pt idx="8">
                  <c:v>1868</c:v>
                </c:pt>
                <c:pt idx="9">
                  <c:v>1869</c:v>
                </c:pt>
                <c:pt idx="10">
                  <c:v>1870</c:v>
                </c:pt>
                <c:pt idx="11">
                  <c:v>1871</c:v>
                </c:pt>
                <c:pt idx="12">
                  <c:v>1872</c:v>
                </c:pt>
                <c:pt idx="13">
                  <c:v>1873</c:v>
                </c:pt>
                <c:pt idx="14">
                  <c:v>1874</c:v>
                </c:pt>
                <c:pt idx="15">
                  <c:v>1875</c:v>
                </c:pt>
                <c:pt idx="16">
                  <c:v>1876</c:v>
                </c:pt>
                <c:pt idx="17">
                  <c:v>1877</c:v>
                </c:pt>
                <c:pt idx="18">
                  <c:v>1878</c:v>
                </c:pt>
                <c:pt idx="19">
                  <c:v>1879</c:v>
                </c:pt>
                <c:pt idx="20">
                  <c:v>1880</c:v>
                </c:pt>
                <c:pt idx="21">
                  <c:v>1881</c:v>
                </c:pt>
                <c:pt idx="22">
                  <c:v>1882</c:v>
                </c:pt>
                <c:pt idx="23">
                  <c:v>1883</c:v>
                </c:pt>
                <c:pt idx="24">
                  <c:v>1884</c:v>
                </c:pt>
                <c:pt idx="25">
                  <c:v>1885</c:v>
                </c:pt>
                <c:pt idx="26">
                  <c:v>1886</c:v>
                </c:pt>
                <c:pt idx="27">
                  <c:v>1887</c:v>
                </c:pt>
                <c:pt idx="28">
                  <c:v>1888</c:v>
                </c:pt>
                <c:pt idx="29">
                  <c:v>1889</c:v>
                </c:pt>
                <c:pt idx="30">
                  <c:v>1890</c:v>
                </c:pt>
                <c:pt idx="31">
                  <c:v>1891</c:v>
                </c:pt>
                <c:pt idx="32">
                  <c:v>1892</c:v>
                </c:pt>
                <c:pt idx="33">
                  <c:v>1893</c:v>
                </c:pt>
                <c:pt idx="34">
                  <c:v>1894</c:v>
                </c:pt>
                <c:pt idx="35">
                  <c:v>1895</c:v>
                </c:pt>
                <c:pt idx="36">
                  <c:v>1896</c:v>
                </c:pt>
                <c:pt idx="37">
                  <c:v>1897</c:v>
                </c:pt>
                <c:pt idx="38">
                  <c:v>1898</c:v>
                </c:pt>
                <c:pt idx="39">
                  <c:v>1899</c:v>
                </c:pt>
                <c:pt idx="40">
                  <c:v>1900</c:v>
                </c:pt>
                <c:pt idx="41">
                  <c:v>1901</c:v>
                </c:pt>
                <c:pt idx="42">
                  <c:v>1902</c:v>
                </c:pt>
                <c:pt idx="43">
                  <c:v>1903</c:v>
                </c:pt>
                <c:pt idx="44">
                  <c:v>1904</c:v>
                </c:pt>
                <c:pt idx="45">
                  <c:v>1905</c:v>
                </c:pt>
                <c:pt idx="46">
                  <c:v>1906</c:v>
                </c:pt>
                <c:pt idx="47">
                  <c:v>1907</c:v>
                </c:pt>
                <c:pt idx="48">
                  <c:v>1908</c:v>
                </c:pt>
                <c:pt idx="49">
                  <c:v>1909</c:v>
                </c:pt>
                <c:pt idx="50">
                  <c:v>1910</c:v>
                </c:pt>
                <c:pt idx="51">
                  <c:v>1911</c:v>
                </c:pt>
                <c:pt idx="52">
                  <c:v>1912</c:v>
                </c:pt>
                <c:pt idx="53">
                  <c:v>1913</c:v>
                </c:pt>
                <c:pt idx="54">
                  <c:v>1914</c:v>
                </c:pt>
                <c:pt idx="55">
                  <c:v>1915</c:v>
                </c:pt>
                <c:pt idx="56">
                  <c:v>1916</c:v>
                </c:pt>
                <c:pt idx="57">
                  <c:v>1917</c:v>
                </c:pt>
                <c:pt idx="58">
                  <c:v>1918</c:v>
                </c:pt>
                <c:pt idx="59">
                  <c:v>1919</c:v>
                </c:pt>
                <c:pt idx="60">
                  <c:v>1920</c:v>
                </c:pt>
                <c:pt idx="61">
                  <c:v>1921</c:v>
                </c:pt>
                <c:pt idx="62">
                  <c:v>1922</c:v>
                </c:pt>
                <c:pt idx="63">
                  <c:v>1923</c:v>
                </c:pt>
                <c:pt idx="64">
                  <c:v>1924</c:v>
                </c:pt>
                <c:pt idx="65">
                  <c:v>1925</c:v>
                </c:pt>
                <c:pt idx="66">
                  <c:v>1926</c:v>
                </c:pt>
                <c:pt idx="67">
                  <c:v>1927</c:v>
                </c:pt>
                <c:pt idx="68">
                  <c:v>1928</c:v>
                </c:pt>
                <c:pt idx="69">
                  <c:v>1929</c:v>
                </c:pt>
                <c:pt idx="70">
                  <c:v>1930</c:v>
                </c:pt>
                <c:pt idx="71">
                  <c:v>1931</c:v>
                </c:pt>
                <c:pt idx="72">
                  <c:v>1932</c:v>
                </c:pt>
                <c:pt idx="73">
                  <c:v>1933</c:v>
                </c:pt>
                <c:pt idx="74">
                  <c:v>1934</c:v>
                </c:pt>
                <c:pt idx="75">
                  <c:v>1935</c:v>
                </c:pt>
                <c:pt idx="76">
                  <c:v>1936</c:v>
                </c:pt>
                <c:pt idx="77">
                  <c:v>1937</c:v>
                </c:pt>
                <c:pt idx="78">
                  <c:v>1938</c:v>
                </c:pt>
                <c:pt idx="79">
                  <c:v>1939</c:v>
                </c:pt>
                <c:pt idx="80">
                  <c:v>1940</c:v>
                </c:pt>
                <c:pt idx="81">
                  <c:v>1941</c:v>
                </c:pt>
                <c:pt idx="82">
                  <c:v>1942</c:v>
                </c:pt>
                <c:pt idx="83">
                  <c:v>1943</c:v>
                </c:pt>
                <c:pt idx="84">
                  <c:v>1944</c:v>
                </c:pt>
                <c:pt idx="85">
                  <c:v>1945</c:v>
                </c:pt>
                <c:pt idx="86">
                  <c:v>1946</c:v>
                </c:pt>
                <c:pt idx="87">
                  <c:v>1947</c:v>
                </c:pt>
                <c:pt idx="88">
                  <c:v>1948</c:v>
                </c:pt>
                <c:pt idx="89">
                  <c:v>1949</c:v>
                </c:pt>
                <c:pt idx="90">
                  <c:v>1950</c:v>
                </c:pt>
                <c:pt idx="91">
                  <c:v>1951</c:v>
                </c:pt>
                <c:pt idx="92">
                  <c:v>1952</c:v>
                </c:pt>
                <c:pt idx="93">
                  <c:v>1953</c:v>
                </c:pt>
                <c:pt idx="94">
                  <c:v>1954</c:v>
                </c:pt>
                <c:pt idx="95">
                  <c:v>1955</c:v>
                </c:pt>
                <c:pt idx="96">
                  <c:v>1956</c:v>
                </c:pt>
                <c:pt idx="97">
                  <c:v>1957</c:v>
                </c:pt>
                <c:pt idx="98">
                  <c:v>1958</c:v>
                </c:pt>
                <c:pt idx="99">
                  <c:v>1959</c:v>
                </c:pt>
                <c:pt idx="100">
                  <c:v>1960</c:v>
                </c:pt>
                <c:pt idx="101">
                  <c:v>1961</c:v>
                </c:pt>
                <c:pt idx="102">
                  <c:v>1962</c:v>
                </c:pt>
                <c:pt idx="103">
                  <c:v>1963</c:v>
                </c:pt>
                <c:pt idx="104">
                  <c:v>1964</c:v>
                </c:pt>
                <c:pt idx="105">
                  <c:v>1965</c:v>
                </c:pt>
                <c:pt idx="106">
                  <c:v>1966</c:v>
                </c:pt>
                <c:pt idx="107">
                  <c:v>1967</c:v>
                </c:pt>
                <c:pt idx="108">
                  <c:v>1968</c:v>
                </c:pt>
                <c:pt idx="109">
                  <c:v>1969</c:v>
                </c:pt>
                <c:pt idx="110">
                  <c:v>1970</c:v>
                </c:pt>
                <c:pt idx="111">
                  <c:v>1971</c:v>
                </c:pt>
                <c:pt idx="112">
                  <c:v>1972</c:v>
                </c:pt>
                <c:pt idx="113">
                  <c:v>1973</c:v>
                </c:pt>
                <c:pt idx="114">
                  <c:v>1974</c:v>
                </c:pt>
                <c:pt idx="115">
                  <c:v>1975</c:v>
                </c:pt>
                <c:pt idx="116">
                  <c:v>1976</c:v>
                </c:pt>
                <c:pt idx="117">
                  <c:v>1977</c:v>
                </c:pt>
                <c:pt idx="118">
                  <c:v>1978</c:v>
                </c:pt>
                <c:pt idx="119">
                  <c:v>1979</c:v>
                </c:pt>
                <c:pt idx="120">
                  <c:v>1980</c:v>
                </c:pt>
                <c:pt idx="121">
                  <c:v>1981</c:v>
                </c:pt>
                <c:pt idx="122">
                  <c:v>1982</c:v>
                </c:pt>
                <c:pt idx="123">
                  <c:v>1983</c:v>
                </c:pt>
                <c:pt idx="124">
                  <c:v>1984</c:v>
                </c:pt>
                <c:pt idx="125">
                  <c:v>1985</c:v>
                </c:pt>
                <c:pt idx="126">
                  <c:v>1986</c:v>
                </c:pt>
                <c:pt idx="127">
                  <c:v>1987</c:v>
                </c:pt>
                <c:pt idx="128">
                  <c:v>1988</c:v>
                </c:pt>
                <c:pt idx="129">
                  <c:v>1989</c:v>
                </c:pt>
                <c:pt idx="130">
                  <c:v>1990</c:v>
                </c:pt>
                <c:pt idx="131">
                  <c:v>1991</c:v>
                </c:pt>
                <c:pt idx="132">
                  <c:v>1992</c:v>
                </c:pt>
                <c:pt idx="133">
                  <c:v>1993</c:v>
                </c:pt>
                <c:pt idx="134">
                  <c:v>1994</c:v>
                </c:pt>
                <c:pt idx="135">
                  <c:v>1995</c:v>
                </c:pt>
                <c:pt idx="136">
                  <c:v>1996</c:v>
                </c:pt>
                <c:pt idx="137">
                  <c:v>1997</c:v>
                </c:pt>
                <c:pt idx="138">
                  <c:v>1998</c:v>
                </c:pt>
                <c:pt idx="139">
                  <c:v>1999</c:v>
                </c:pt>
                <c:pt idx="140">
                  <c:v>2000</c:v>
                </c:pt>
                <c:pt idx="141">
                  <c:v>2001</c:v>
                </c:pt>
                <c:pt idx="142">
                  <c:v>2002</c:v>
                </c:pt>
                <c:pt idx="143">
                  <c:v>2003</c:v>
                </c:pt>
                <c:pt idx="144">
                  <c:v>2004</c:v>
                </c:pt>
                <c:pt idx="145">
                  <c:v>2005</c:v>
                </c:pt>
                <c:pt idx="146">
                  <c:v>2006</c:v>
                </c:pt>
                <c:pt idx="147">
                  <c:v>2007</c:v>
                </c:pt>
                <c:pt idx="148">
                  <c:v>2008</c:v>
                </c:pt>
                <c:pt idx="149">
                  <c:v>2009</c:v>
                </c:pt>
                <c:pt idx="150">
                  <c:v>2010</c:v>
                </c:pt>
                <c:pt idx="151">
                  <c:v>2011</c:v>
                </c:pt>
                <c:pt idx="152">
                  <c:v>2012</c:v>
                </c:pt>
                <c:pt idx="153">
                  <c:v>2013</c:v>
                </c:pt>
                <c:pt idx="154">
                  <c:v>2014</c:v>
                </c:pt>
                <c:pt idx="155">
                  <c:v>2015</c:v>
                </c:pt>
                <c:pt idx="156">
                  <c:v>2016</c:v>
                </c:pt>
                <c:pt idx="157">
                  <c:v>2017</c:v>
                </c:pt>
                <c:pt idx="158">
                  <c:v>2018</c:v>
                </c:pt>
                <c:pt idx="159">
                  <c:v>2019</c:v>
                </c:pt>
                <c:pt idx="160">
                  <c:v>2020</c:v>
                </c:pt>
              </c:strCache>
            </c:strRef>
          </c:cat>
          <c:val>
            <c:numRef>
              <c:f>'[Olika diagramtyper.xlsx]Blad2'!$C$5:$FG$5</c:f>
              <c:numCache>
                <c:formatCode>0</c:formatCode>
                <c:ptCount val="161"/>
                <c:pt idx="0">
                  <c:v>1985329</c:v>
                </c:pt>
                <c:pt idx="1">
                  <c:v>2013486</c:v>
                </c:pt>
                <c:pt idx="2">
                  <c:v>2036377</c:v>
                </c:pt>
                <c:pt idx="3">
                  <c:v>2064250</c:v>
                </c:pt>
                <c:pt idx="4">
                  <c:v>2088590</c:v>
                </c:pt>
                <c:pt idx="5">
                  <c:v>2112957</c:v>
                </c:pt>
                <c:pt idx="6">
                  <c:v>2136940</c:v>
                </c:pt>
                <c:pt idx="7">
                  <c:v>2155092</c:v>
                </c:pt>
                <c:pt idx="8">
                  <c:v>2147738</c:v>
                </c:pt>
                <c:pt idx="9">
                  <c:v>2144227</c:v>
                </c:pt>
                <c:pt idx="10">
                  <c:v>2151872</c:v>
                </c:pt>
                <c:pt idx="11">
                  <c:v>2169781</c:v>
                </c:pt>
                <c:pt idx="12">
                  <c:v>2192918</c:v>
                </c:pt>
                <c:pt idx="13">
                  <c:v>2215954</c:v>
                </c:pt>
                <c:pt idx="14">
                  <c:v>2236721</c:v>
                </c:pt>
                <c:pt idx="15">
                  <c:v>2256153</c:v>
                </c:pt>
                <c:pt idx="16">
                  <c:v>2278387</c:v>
                </c:pt>
                <c:pt idx="17">
                  <c:v>2304482</c:v>
                </c:pt>
                <c:pt idx="18">
                  <c:v>2326571</c:v>
                </c:pt>
                <c:pt idx="19">
                  <c:v>2350046</c:v>
                </c:pt>
                <c:pt idx="20">
                  <c:v>2350425</c:v>
                </c:pt>
                <c:pt idx="21">
                  <c:v>2356255</c:v>
                </c:pt>
                <c:pt idx="22">
                  <c:v>2360772</c:v>
                </c:pt>
                <c:pt idx="23">
                  <c:v>2372813</c:v>
                </c:pt>
                <c:pt idx="24">
                  <c:v>2391510</c:v>
                </c:pt>
                <c:pt idx="25">
                  <c:v>2408908</c:v>
                </c:pt>
                <c:pt idx="26">
                  <c:v>2426849</c:v>
                </c:pt>
                <c:pt idx="27">
                  <c:v>2438590</c:v>
                </c:pt>
                <c:pt idx="28">
                  <c:v>2447153</c:v>
                </c:pt>
                <c:pt idx="29">
                  <c:v>2459039</c:v>
                </c:pt>
                <c:pt idx="30">
                  <c:v>2467794</c:v>
                </c:pt>
                <c:pt idx="31">
                  <c:v>2476773</c:v>
                </c:pt>
                <c:pt idx="32">
                  <c:v>2478982</c:v>
                </c:pt>
                <c:pt idx="33">
                  <c:v>2487325</c:v>
                </c:pt>
                <c:pt idx="34">
                  <c:v>2509018</c:v>
                </c:pt>
                <c:pt idx="35">
                  <c:v>2530000</c:v>
                </c:pt>
                <c:pt idx="36">
                  <c:v>2550564</c:v>
                </c:pt>
                <c:pt idx="37">
                  <c:v>2571706</c:v>
                </c:pt>
                <c:pt idx="38">
                  <c:v>2596280</c:v>
                </c:pt>
                <c:pt idx="39">
                  <c:v>2610955</c:v>
                </c:pt>
                <c:pt idx="40">
                  <c:v>2630005</c:v>
                </c:pt>
                <c:pt idx="41">
                  <c:v>2649049</c:v>
                </c:pt>
                <c:pt idx="42">
                  <c:v>2662932</c:v>
                </c:pt>
                <c:pt idx="43">
                  <c:v>2676329</c:v>
                </c:pt>
                <c:pt idx="44">
                  <c:v>2693877</c:v>
                </c:pt>
                <c:pt idx="45">
                  <c:v>2710321</c:v>
                </c:pt>
                <c:pt idx="46">
                  <c:v>2731531</c:v>
                </c:pt>
                <c:pt idx="47">
                  <c:v>2751257</c:v>
                </c:pt>
                <c:pt idx="48">
                  <c:v>2774834</c:v>
                </c:pt>
                <c:pt idx="49">
                  <c:v>2798878</c:v>
                </c:pt>
                <c:pt idx="50">
                  <c:v>2823674</c:v>
                </c:pt>
                <c:pt idx="51">
                  <c:v>2843161</c:v>
                </c:pt>
                <c:pt idx="52">
                  <c:v>2863455</c:v>
                </c:pt>
                <c:pt idx="53">
                  <c:v>2881637</c:v>
                </c:pt>
                <c:pt idx="54">
                  <c:v>2902160</c:v>
                </c:pt>
                <c:pt idx="55">
                  <c:v>2918188</c:v>
                </c:pt>
                <c:pt idx="56">
                  <c:v>2939616</c:v>
                </c:pt>
                <c:pt idx="57">
                  <c:v>2959293</c:v>
                </c:pt>
                <c:pt idx="58">
                  <c:v>2964645</c:v>
                </c:pt>
                <c:pt idx="59">
                  <c:v>2978642</c:v>
                </c:pt>
                <c:pt idx="60">
                  <c:v>3006233</c:v>
                </c:pt>
                <c:pt idx="61">
                  <c:v>3028328</c:v>
                </c:pt>
                <c:pt idx="62">
                  <c:v>3043489</c:v>
                </c:pt>
                <c:pt idx="63">
                  <c:v>3057251</c:v>
                </c:pt>
                <c:pt idx="64">
                  <c:v>3071888</c:v>
                </c:pt>
                <c:pt idx="65">
                  <c:v>3081008</c:v>
                </c:pt>
                <c:pt idx="66">
                  <c:v>3091743</c:v>
                </c:pt>
                <c:pt idx="67">
                  <c:v>3097718</c:v>
                </c:pt>
                <c:pt idx="68">
                  <c:v>3105628</c:v>
                </c:pt>
                <c:pt idx="69">
                  <c:v>3112134</c:v>
                </c:pt>
                <c:pt idx="70">
                  <c:v>3121343</c:v>
                </c:pt>
                <c:pt idx="71">
                  <c:v>3125382</c:v>
                </c:pt>
                <c:pt idx="72">
                  <c:v>3136836</c:v>
                </c:pt>
                <c:pt idx="73">
                  <c:v>3144678</c:v>
                </c:pt>
                <c:pt idx="74">
                  <c:v>3153400</c:v>
                </c:pt>
                <c:pt idx="75">
                  <c:v>3160055</c:v>
                </c:pt>
                <c:pt idx="76">
                  <c:v>3166354</c:v>
                </c:pt>
                <c:pt idx="77">
                  <c:v>3173466</c:v>
                </c:pt>
                <c:pt idx="78">
                  <c:v>3185214</c:v>
                </c:pt>
                <c:pt idx="79">
                  <c:v>3198947</c:v>
                </c:pt>
                <c:pt idx="80">
                  <c:v>3211304</c:v>
                </c:pt>
                <c:pt idx="81">
                  <c:v>3225939</c:v>
                </c:pt>
                <c:pt idx="82">
                  <c:v>3250444</c:v>
                </c:pt>
                <c:pt idx="83">
                  <c:v>3282196</c:v>
                </c:pt>
                <c:pt idx="84">
                  <c:v>3317625</c:v>
                </c:pt>
                <c:pt idx="85">
                  <c:v>3353772</c:v>
                </c:pt>
                <c:pt idx="86">
                  <c:v>3396991</c:v>
                </c:pt>
                <c:pt idx="87">
                  <c:v>3434469</c:v>
                </c:pt>
                <c:pt idx="88">
                  <c:v>3475241</c:v>
                </c:pt>
                <c:pt idx="89">
                  <c:v>3505577</c:v>
                </c:pt>
                <c:pt idx="90">
                  <c:v>3535387</c:v>
                </c:pt>
                <c:pt idx="91">
                  <c:v>3563004</c:v>
                </c:pt>
                <c:pt idx="92">
                  <c:v>3588131</c:v>
                </c:pt>
                <c:pt idx="93">
                  <c:v>3608718</c:v>
                </c:pt>
                <c:pt idx="94">
                  <c:v>3629651</c:v>
                </c:pt>
                <c:pt idx="95">
                  <c:v>3656129</c:v>
                </c:pt>
                <c:pt idx="96">
                  <c:v>3679074</c:v>
                </c:pt>
                <c:pt idx="97">
                  <c:v>3702957</c:v>
                </c:pt>
                <c:pt idx="98">
                  <c:v>3723636</c:v>
                </c:pt>
                <c:pt idx="99">
                  <c:v>3739956</c:v>
                </c:pt>
                <c:pt idx="100">
                  <c:v>3757848</c:v>
                </c:pt>
                <c:pt idx="101">
                  <c:v>3778988</c:v>
                </c:pt>
                <c:pt idx="102">
                  <c:v>3798896</c:v>
                </c:pt>
                <c:pt idx="103">
                  <c:v>3821808</c:v>
                </c:pt>
                <c:pt idx="104">
                  <c:v>3854303</c:v>
                </c:pt>
                <c:pt idx="105">
                  <c:v>3890033</c:v>
                </c:pt>
                <c:pt idx="106">
                  <c:v>3923918</c:v>
                </c:pt>
                <c:pt idx="107">
                  <c:v>3950551</c:v>
                </c:pt>
                <c:pt idx="108">
                  <c:v>3972078</c:v>
                </c:pt>
                <c:pt idx="109">
                  <c:v>4007740</c:v>
                </c:pt>
                <c:pt idx="110">
                  <c:v>4045318</c:v>
                </c:pt>
                <c:pt idx="111">
                  <c:v>4066592</c:v>
                </c:pt>
                <c:pt idx="112">
                  <c:v>4077814</c:v>
                </c:pt>
                <c:pt idx="113">
                  <c:v>4089903</c:v>
                </c:pt>
                <c:pt idx="114">
                  <c:v>4108883</c:v>
                </c:pt>
                <c:pt idx="115">
                  <c:v>4127179</c:v>
                </c:pt>
                <c:pt idx="116">
                  <c:v>4143597</c:v>
                </c:pt>
                <c:pt idx="117">
                  <c:v>4162518</c:v>
                </c:pt>
                <c:pt idx="118">
                  <c:v>4174933</c:v>
                </c:pt>
                <c:pt idx="119">
                  <c:v>4187488</c:v>
                </c:pt>
                <c:pt idx="120">
                  <c:v>4198115</c:v>
                </c:pt>
                <c:pt idx="121">
                  <c:v>4204411</c:v>
                </c:pt>
                <c:pt idx="122">
                  <c:v>4210127</c:v>
                </c:pt>
                <c:pt idx="123">
                  <c:v>4214436</c:v>
                </c:pt>
                <c:pt idx="124">
                  <c:v>4222072</c:v>
                </c:pt>
                <c:pt idx="125">
                  <c:v>4231029</c:v>
                </c:pt>
                <c:pt idx="126">
                  <c:v>4244002</c:v>
                </c:pt>
                <c:pt idx="127">
                  <c:v>4261500</c:v>
                </c:pt>
                <c:pt idx="128">
                  <c:v>4283008</c:v>
                </c:pt>
                <c:pt idx="129">
                  <c:v>4314956</c:v>
                </c:pt>
                <c:pt idx="130">
                  <c:v>4346613</c:v>
                </c:pt>
                <c:pt idx="131">
                  <c:v>4373496</c:v>
                </c:pt>
                <c:pt idx="132">
                  <c:v>4397428</c:v>
                </c:pt>
                <c:pt idx="133">
                  <c:v>4424155</c:v>
                </c:pt>
                <c:pt idx="134">
                  <c:v>4460127</c:v>
                </c:pt>
                <c:pt idx="135">
                  <c:v>4471425</c:v>
                </c:pt>
                <c:pt idx="136">
                  <c:v>4474782</c:v>
                </c:pt>
                <c:pt idx="137">
                  <c:v>4475712</c:v>
                </c:pt>
                <c:pt idx="138">
                  <c:v>4478703</c:v>
                </c:pt>
                <c:pt idx="139">
                  <c:v>4481308</c:v>
                </c:pt>
                <c:pt idx="140">
                  <c:v>4490039</c:v>
                </c:pt>
                <c:pt idx="141">
                  <c:v>4500683</c:v>
                </c:pt>
                <c:pt idx="142">
                  <c:v>4513681</c:v>
                </c:pt>
                <c:pt idx="143">
                  <c:v>4529014</c:v>
                </c:pt>
                <c:pt idx="144">
                  <c:v>4545081</c:v>
                </c:pt>
                <c:pt idx="145">
                  <c:v>4561202</c:v>
                </c:pt>
                <c:pt idx="146">
                  <c:v>4589734</c:v>
                </c:pt>
                <c:pt idx="147">
                  <c:v>4619006</c:v>
                </c:pt>
                <c:pt idx="148">
                  <c:v>4652637</c:v>
                </c:pt>
                <c:pt idx="149">
                  <c:v>4691668</c:v>
                </c:pt>
                <c:pt idx="150">
                  <c:v>4725326</c:v>
                </c:pt>
                <c:pt idx="151">
                  <c:v>4756021</c:v>
                </c:pt>
                <c:pt idx="152">
                  <c:v>4789988</c:v>
                </c:pt>
                <c:pt idx="153">
                  <c:v>4830507</c:v>
                </c:pt>
                <c:pt idx="154">
                  <c:v>4875115</c:v>
                </c:pt>
                <c:pt idx="155">
                  <c:v>4920051</c:v>
                </c:pt>
                <c:pt idx="156">
                  <c:v>4981806</c:v>
                </c:pt>
                <c:pt idx="157">
                  <c:v>5037580</c:v>
                </c:pt>
                <c:pt idx="158">
                  <c:v>5087747</c:v>
                </c:pt>
                <c:pt idx="159">
                  <c:v>5131775</c:v>
                </c:pt>
                <c:pt idx="160">
                  <c:v>5156448</c:v>
                </c:pt>
              </c:numCache>
            </c:numRef>
          </c:val>
          <c:extLst>
            <c:ext xmlns:c16="http://schemas.microsoft.com/office/drawing/2014/chart" uri="{C3380CC4-5D6E-409C-BE32-E72D297353CC}">
              <c16:uniqueId val="{00000001-169A-42A7-9655-3D0518855ED9}"/>
            </c:ext>
          </c:extLst>
        </c:ser>
        <c:dLbls>
          <c:showLegendKey val="0"/>
          <c:showVal val="0"/>
          <c:showCatName val="0"/>
          <c:showSerName val="0"/>
          <c:showPercent val="0"/>
          <c:showBubbleSize val="0"/>
        </c:dLbls>
        <c:axId val="141780607"/>
        <c:axId val="136819455"/>
      </c:areaChart>
      <c:catAx>
        <c:axId val="141780607"/>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sv-SE"/>
          </a:p>
        </c:txPr>
        <c:crossAx val="136819455"/>
        <c:crosses val="autoZero"/>
        <c:auto val="1"/>
        <c:lblAlgn val="ctr"/>
        <c:lblOffset val="100"/>
        <c:noMultiLvlLbl val="0"/>
      </c:catAx>
      <c:valAx>
        <c:axId val="136819455"/>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mn-lt"/>
                <a:ea typeface="+mn-ea"/>
                <a:cs typeface="+mn-cs"/>
              </a:defRPr>
            </a:pPr>
            <a:endParaRPr lang="sv-SE"/>
          </a:p>
        </c:txPr>
        <c:crossAx val="141780607"/>
        <c:crosses val="autoZero"/>
        <c:crossBetween val="midCat"/>
      </c:valAx>
      <c:spPr>
        <a:noFill/>
        <a:ln>
          <a:noFill/>
        </a:ln>
        <a:effectLst/>
      </c:spPr>
    </c:plotArea>
    <c:legend>
      <c:legendPos val="b"/>
      <c:layout>
        <c:manualLayout>
          <c:xMode val="edge"/>
          <c:yMode val="edge"/>
          <c:x val="0.16384217926202119"/>
          <c:y val="0.17501071526497139"/>
          <c:w val="0.3206859805990287"/>
          <c:h val="7.071381977171784E-2"/>
        </c:manualLayout>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sv-SE"/>
        </a:p>
      </c:txPr>
    </c:legend>
    <c:plotVisOnly val="1"/>
    <c:dispBlanksAs val="gap"/>
    <c:showDLblsOverMax val="0"/>
  </c:chart>
  <c:spPr>
    <a:noFill/>
    <a:ln>
      <a:noFill/>
    </a:ln>
    <a:effectLst/>
  </c:spPr>
  <c:txPr>
    <a:bodyPr/>
    <a:lstStyle/>
    <a:p>
      <a:pPr>
        <a:defRPr/>
      </a:pPr>
      <a:endParaRPr lang="sv-SE"/>
    </a:p>
  </c:txPr>
  <c:externalData r:id="rId3">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sv-S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1" i="0" u="none" strike="noStrike" kern="1200" spc="0" baseline="0">
                <a:solidFill>
                  <a:schemeClr val="tx1">
                    <a:lumMod val="65000"/>
                    <a:lumOff val="35000"/>
                  </a:schemeClr>
                </a:solidFill>
                <a:latin typeface="+mn-lt"/>
                <a:ea typeface="+mn-ea"/>
                <a:cs typeface="+mn-cs"/>
              </a:defRPr>
            </a:pPr>
            <a:r>
              <a:rPr lang="sv-SE" b="1"/>
              <a:t>Luftburna partiklar och regn</a:t>
            </a:r>
          </a:p>
        </c:rich>
      </c:tx>
      <c:overlay val="0"/>
      <c:spPr>
        <a:noFill/>
        <a:ln>
          <a:noFill/>
        </a:ln>
        <a:effectLst/>
      </c:spPr>
      <c:txPr>
        <a:bodyPr rot="0" spcFirstLastPara="1" vertOverflow="ellipsis" vert="horz" wrap="square" anchor="ctr" anchorCtr="1"/>
        <a:lstStyle/>
        <a:p>
          <a:pPr>
            <a:defRPr sz="1400" b="1" i="0" u="none" strike="noStrike" kern="1200" spc="0" baseline="0">
              <a:solidFill>
                <a:schemeClr val="tx1">
                  <a:lumMod val="65000"/>
                  <a:lumOff val="35000"/>
                </a:schemeClr>
              </a:solidFill>
              <a:latin typeface="+mn-lt"/>
              <a:ea typeface="+mn-ea"/>
              <a:cs typeface="+mn-cs"/>
            </a:defRPr>
          </a:pPr>
          <a:endParaRPr lang="sv-SE"/>
        </a:p>
      </c:txPr>
    </c:title>
    <c:autoTitleDeleted val="0"/>
    <c:plotArea>
      <c:layout/>
      <c:lineChart>
        <c:grouping val="standard"/>
        <c:varyColors val="0"/>
        <c:ser>
          <c:idx val="0"/>
          <c:order val="0"/>
          <c:tx>
            <c:strRef>
              <c:f>'[Olika diagramtyper.xlsx]Blad1'!$B$52</c:f>
              <c:strCache>
                <c:ptCount val="1"/>
                <c:pt idx="0">
                  <c:v>Regnmängd per dag</c:v>
                </c:pt>
              </c:strCache>
            </c:strRef>
          </c:tx>
          <c:spPr>
            <a:ln w="28575" cap="rnd">
              <a:solidFill>
                <a:schemeClr val="accent1"/>
              </a:solidFill>
              <a:round/>
            </a:ln>
            <a:effectLst/>
          </c:spPr>
          <c:marker>
            <c:symbol val="none"/>
          </c:marker>
          <c:cat>
            <c:numRef>
              <c:f>'[Olika diagramtyper.xlsx]Blad1'!$A$53:$A$61</c:f>
              <c:numCache>
                <c:formatCode>m/d/yyyy</c:formatCode>
                <c:ptCount val="9"/>
                <c:pt idx="0">
                  <c:v>36898</c:v>
                </c:pt>
                <c:pt idx="1">
                  <c:v>37263</c:v>
                </c:pt>
                <c:pt idx="2">
                  <c:v>37628</c:v>
                </c:pt>
                <c:pt idx="3">
                  <c:v>37993</c:v>
                </c:pt>
                <c:pt idx="4">
                  <c:v>38359</c:v>
                </c:pt>
                <c:pt idx="5">
                  <c:v>38724</c:v>
                </c:pt>
                <c:pt idx="6">
                  <c:v>39089</c:v>
                </c:pt>
                <c:pt idx="7">
                  <c:v>39454</c:v>
                </c:pt>
                <c:pt idx="8">
                  <c:v>39820</c:v>
                </c:pt>
              </c:numCache>
            </c:numRef>
          </c:cat>
          <c:val>
            <c:numRef>
              <c:f>'[Olika diagramtyper.xlsx]Blad1'!$B$53:$B$61</c:f>
              <c:numCache>
                <c:formatCode>General</c:formatCode>
                <c:ptCount val="9"/>
                <c:pt idx="0">
                  <c:v>4.0999999999999996</c:v>
                </c:pt>
                <c:pt idx="1">
                  <c:v>4.3</c:v>
                </c:pt>
                <c:pt idx="2">
                  <c:v>5.7</c:v>
                </c:pt>
                <c:pt idx="3">
                  <c:v>5.4</c:v>
                </c:pt>
                <c:pt idx="4">
                  <c:v>5.9</c:v>
                </c:pt>
                <c:pt idx="5">
                  <c:v>5</c:v>
                </c:pt>
                <c:pt idx="6">
                  <c:v>3.6</c:v>
                </c:pt>
                <c:pt idx="7">
                  <c:v>1.9</c:v>
                </c:pt>
                <c:pt idx="8">
                  <c:v>7.3</c:v>
                </c:pt>
              </c:numCache>
            </c:numRef>
          </c:val>
          <c:smooth val="0"/>
          <c:extLst>
            <c:ext xmlns:c16="http://schemas.microsoft.com/office/drawing/2014/chart" uri="{C3380CC4-5D6E-409C-BE32-E72D297353CC}">
              <c16:uniqueId val="{00000000-6A51-4DCB-9814-5144F47BCC70}"/>
            </c:ext>
          </c:extLst>
        </c:ser>
        <c:dLbls>
          <c:showLegendKey val="0"/>
          <c:showVal val="0"/>
          <c:showCatName val="0"/>
          <c:showSerName val="0"/>
          <c:showPercent val="0"/>
          <c:showBubbleSize val="0"/>
        </c:dLbls>
        <c:marker val="1"/>
        <c:smooth val="0"/>
        <c:axId val="19483295"/>
        <c:axId val="1827698560"/>
      </c:lineChart>
      <c:lineChart>
        <c:grouping val="standard"/>
        <c:varyColors val="0"/>
        <c:ser>
          <c:idx val="1"/>
          <c:order val="1"/>
          <c:tx>
            <c:strRef>
              <c:f>'[Olika diagramtyper.xlsx]Blad1'!$C$52</c:f>
              <c:strCache>
                <c:ptCount val="1"/>
                <c:pt idx="0">
                  <c:v>Luftburna partiklar</c:v>
                </c:pt>
              </c:strCache>
            </c:strRef>
          </c:tx>
          <c:spPr>
            <a:ln w="28575" cap="rnd">
              <a:solidFill>
                <a:schemeClr val="accent2"/>
              </a:solidFill>
              <a:round/>
            </a:ln>
            <a:effectLst/>
          </c:spPr>
          <c:marker>
            <c:symbol val="none"/>
          </c:marker>
          <c:cat>
            <c:numRef>
              <c:f>'[Olika diagramtyper.xlsx]Blad1'!$A$53:$A$61</c:f>
              <c:numCache>
                <c:formatCode>m/d/yyyy</c:formatCode>
                <c:ptCount val="9"/>
                <c:pt idx="0">
                  <c:v>36898</c:v>
                </c:pt>
                <c:pt idx="1">
                  <c:v>37263</c:v>
                </c:pt>
                <c:pt idx="2">
                  <c:v>37628</c:v>
                </c:pt>
                <c:pt idx="3">
                  <c:v>37993</c:v>
                </c:pt>
                <c:pt idx="4">
                  <c:v>38359</c:v>
                </c:pt>
                <c:pt idx="5">
                  <c:v>38724</c:v>
                </c:pt>
                <c:pt idx="6">
                  <c:v>39089</c:v>
                </c:pt>
                <c:pt idx="7">
                  <c:v>39454</c:v>
                </c:pt>
                <c:pt idx="8">
                  <c:v>39820</c:v>
                </c:pt>
              </c:numCache>
            </c:numRef>
          </c:cat>
          <c:val>
            <c:numRef>
              <c:f>'[Olika diagramtyper.xlsx]Blad1'!$C$53:$C$61</c:f>
              <c:numCache>
                <c:formatCode>General</c:formatCode>
                <c:ptCount val="9"/>
                <c:pt idx="0">
                  <c:v>122</c:v>
                </c:pt>
                <c:pt idx="1">
                  <c:v>117</c:v>
                </c:pt>
                <c:pt idx="2">
                  <c:v>112</c:v>
                </c:pt>
                <c:pt idx="3">
                  <c:v>114</c:v>
                </c:pt>
                <c:pt idx="4">
                  <c:v>110</c:v>
                </c:pt>
                <c:pt idx="5">
                  <c:v>114</c:v>
                </c:pt>
                <c:pt idx="6">
                  <c:v>128</c:v>
                </c:pt>
                <c:pt idx="7">
                  <c:v>137</c:v>
                </c:pt>
                <c:pt idx="8">
                  <c:v>104</c:v>
                </c:pt>
              </c:numCache>
            </c:numRef>
          </c:val>
          <c:smooth val="0"/>
          <c:extLst>
            <c:ext xmlns:c16="http://schemas.microsoft.com/office/drawing/2014/chart" uri="{C3380CC4-5D6E-409C-BE32-E72D297353CC}">
              <c16:uniqueId val="{00000001-6A51-4DCB-9814-5144F47BCC70}"/>
            </c:ext>
          </c:extLst>
        </c:ser>
        <c:dLbls>
          <c:showLegendKey val="0"/>
          <c:showVal val="0"/>
          <c:showCatName val="0"/>
          <c:showSerName val="0"/>
          <c:showPercent val="0"/>
          <c:showBubbleSize val="0"/>
        </c:dLbls>
        <c:marker val="1"/>
        <c:smooth val="0"/>
        <c:axId val="555004704"/>
        <c:axId val="1827711040"/>
      </c:lineChart>
      <c:dateAx>
        <c:axId val="19483295"/>
        <c:scaling>
          <c:orientation val="minMax"/>
        </c:scaling>
        <c:delete val="0"/>
        <c:axPos val="b"/>
        <c:numFmt formatCode="m/d/yyyy"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00" b="1" i="0" u="none" strike="noStrike" kern="1200" baseline="0">
                <a:solidFill>
                  <a:schemeClr val="tx1">
                    <a:lumMod val="65000"/>
                    <a:lumOff val="35000"/>
                  </a:schemeClr>
                </a:solidFill>
                <a:latin typeface="+mn-lt"/>
                <a:ea typeface="+mn-ea"/>
                <a:cs typeface="+mn-cs"/>
              </a:defRPr>
            </a:pPr>
            <a:endParaRPr lang="sv-SE"/>
          </a:p>
        </c:txPr>
        <c:crossAx val="1827698560"/>
        <c:crosses val="autoZero"/>
        <c:auto val="1"/>
        <c:lblOffset val="100"/>
        <c:baseTimeUnit val="years"/>
      </c:dateAx>
      <c:valAx>
        <c:axId val="1827698560"/>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sv-SE"/>
          </a:p>
        </c:txPr>
        <c:crossAx val="19483295"/>
        <c:crosses val="autoZero"/>
        <c:crossBetween val="between"/>
      </c:valAx>
      <c:valAx>
        <c:axId val="1827711040"/>
        <c:scaling>
          <c:orientation val="minMax"/>
        </c:scaling>
        <c:delete val="0"/>
        <c:axPos val="r"/>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sv-SE"/>
          </a:p>
        </c:txPr>
        <c:crossAx val="555004704"/>
        <c:crosses val="max"/>
        <c:crossBetween val="between"/>
      </c:valAx>
      <c:dateAx>
        <c:axId val="555004704"/>
        <c:scaling>
          <c:orientation val="minMax"/>
        </c:scaling>
        <c:delete val="1"/>
        <c:axPos val="b"/>
        <c:numFmt formatCode="m/d/yyyy" sourceLinked="1"/>
        <c:majorTickMark val="none"/>
        <c:minorTickMark val="none"/>
        <c:tickLblPos val="nextTo"/>
        <c:crossAx val="1827711040"/>
        <c:crosses val="autoZero"/>
        <c:auto val="1"/>
        <c:lblOffset val="100"/>
        <c:baseTimeUnit val="years"/>
      </c:dateAx>
      <c:spPr>
        <a:noFill/>
        <a:ln>
          <a:noFill/>
        </a:ln>
        <a:effectLst/>
      </c:spPr>
    </c:plotArea>
    <c:legend>
      <c:legendPos val="b"/>
      <c:overlay val="0"/>
      <c:spPr>
        <a:noFill/>
        <a:ln>
          <a:noFill/>
        </a:ln>
        <a:effectLst/>
      </c:spPr>
      <c:txPr>
        <a:bodyPr rot="0" spcFirstLastPara="1" vertOverflow="ellipsis" vert="horz" wrap="square" anchor="ctr" anchorCtr="1"/>
        <a:lstStyle/>
        <a:p>
          <a:pPr>
            <a:defRPr sz="800" b="1" i="0" u="none" strike="noStrike" kern="1200" baseline="0">
              <a:solidFill>
                <a:schemeClr val="tx1">
                  <a:lumMod val="65000"/>
                  <a:lumOff val="35000"/>
                </a:schemeClr>
              </a:solidFill>
              <a:latin typeface="+mn-lt"/>
              <a:ea typeface="+mn-ea"/>
              <a:cs typeface="+mn-cs"/>
            </a:defRPr>
          </a:pPr>
          <a:endParaRPr lang="sv-SE"/>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sv-SE"/>
    </a:p>
  </c:txPr>
  <c:externalData r:id="rId3">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sv-S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1" i="0" u="none" strike="noStrike" kern="1200" cap="none" spc="20" baseline="0">
                <a:solidFill>
                  <a:schemeClr val="tx1">
                    <a:lumMod val="50000"/>
                    <a:lumOff val="50000"/>
                  </a:schemeClr>
                </a:solidFill>
                <a:latin typeface="+mn-lt"/>
                <a:ea typeface="+mn-ea"/>
                <a:cs typeface="+mn-cs"/>
              </a:defRPr>
            </a:pPr>
            <a:r>
              <a:rPr lang="sv-SE" b="1"/>
              <a:t>Cykelförsäljning</a:t>
            </a:r>
          </a:p>
        </c:rich>
      </c:tx>
      <c:overlay val="0"/>
      <c:spPr>
        <a:noFill/>
        <a:ln>
          <a:noFill/>
        </a:ln>
        <a:effectLst/>
      </c:spPr>
      <c:txPr>
        <a:bodyPr rot="0" spcFirstLastPara="1" vertOverflow="ellipsis" vert="horz" wrap="square" anchor="ctr" anchorCtr="1"/>
        <a:lstStyle/>
        <a:p>
          <a:pPr>
            <a:defRPr sz="1400" b="1" i="0" u="none" strike="noStrike" kern="1200" cap="none" spc="20" baseline="0">
              <a:solidFill>
                <a:schemeClr val="tx1">
                  <a:lumMod val="50000"/>
                  <a:lumOff val="50000"/>
                </a:schemeClr>
              </a:solidFill>
              <a:latin typeface="+mn-lt"/>
              <a:ea typeface="+mn-ea"/>
              <a:cs typeface="+mn-cs"/>
            </a:defRPr>
          </a:pPr>
          <a:endParaRPr lang="sv-SE"/>
        </a:p>
      </c:txPr>
    </c:title>
    <c:autoTitleDeleted val="0"/>
    <c:plotArea>
      <c:layout/>
      <c:barChart>
        <c:barDir val="col"/>
        <c:grouping val="clustered"/>
        <c:varyColors val="0"/>
        <c:ser>
          <c:idx val="0"/>
          <c:order val="0"/>
          <c:tx>
            <c:strRef>
              <c:f>'[Olika diagramtyper.xlsx]Blad1'!$M$52</c:f>
              <c:strCache>
                <c:ptCount val="1"/>
                <c:pt idx="0">
                  <c:v>cyklar</c:v>
                </c:pt>
              </c:strCache>
            </c:strRef>
          </c:tx>
          <c:spPr>
            <a:gradFill rotWithShape="1">
              <a:gsLst>
                <a:gs pos="0">
                  <a:schemeClr val="accent1">
                    <a:lumMod val="110000"/>
                    <a:satMod val="105000"/>
                    <a:tint val="67000"/>
                  </a:schemeClr>
                </a:gs>
                <a:gs pos="50000">
                  <a:schemeClr val="accent1">
                    <a:lumMod val="105000"/>
                    <a:satMod val="103000"/>
                    <a:tint val="73000"/>
                  </a:schemeClr>
                </a:gs>
                <a:gs pos="100000">
                  <a:schemeClr val="accent1">
                    <a:lumMod val="105000"/>
                    <a:satMod val="109000"/>
                    <a:tint val="81000"/>
                  </a:schemeClr>
                </a:gs>
              </a:gsLst>
              <a:lin ang="5400000" scaled="0"/>
            </a:gradFill>
            <a:ln w="9525" cap="flat" cmpd="sng" algn="ctr">
              <a:solidFill>
                <a:schemeClr val="accent1">
                  <a:shade val="95000"/>
                </a:schemeClr>
              </a:solidFill>
              <a:round/>
            </a:ln>
            <a:effectLst/>
          </c:spPr>
          <c:invertIfNegative val="0"/>
          <c:cat>
            <c:numRef>
              <c:f>'[Olika diagramtyper.xlsx]Blad1'!$L$53:$L$58</c:f>
              <c:numCache>
                <c:formatCode>0</c:formatCode>
                <c:ptCount val="6"/>
                <c:pt idx="0">
                  <c:v>2010</c:v>
                </c:pt>
                <c:pt idx="1">
                  <c:v>2011</c:v>
                </c:pt>
                <c:pt idx="2">
                  <c:v>2012</c:v>
                </c:pt>
                <c:pt idx="3">
                  <c:v>2013</c:v>
                </c:pt>
                <c:pt idx="4">
                  <c:v>2014</c:v>
                </c:pt>
                <c:pt idx="5">
                  <c:v>2015</c:v>
                </c:pt>
              </c:numCache>
            </c:numRef>
          </c:cat>
          <c:val>
            <c:numRef>
              <c:f>'[Olika diagramtyper.xlsx]Blad1'!$M$53:$M$58</c:f>
              <c:numCache>
                <c:formatCode>General</c:formatCode>
                <c:ptCount val="6"/>
                <c:pt idx="0">
                  <c:v>120</c:v>
                </c:pt>
                <c:pt idx="1">
                  <c:v>140</c:v>
                </c:pt>
                <c:pt idx="2">
                  <c:v>150</c:v>
                </c:pt>
                <c:pt idx="3">
                  <c:v>200</c:v>
                </c:pt>
                <c:pt idx="4">
                  <c:v>220</c:v>
                </c:pt>
                <c:pt idx="5">
                  <c:v>250</c:v>
                </c:pt>
              </c:numCache>
            </c:numRef>
          </c:val>
          <c:extLst>
            <c:ext xmlns:c16="http://schemas.microsoft.com/office/drawing/2014/chart" uri="{C3380CC4-5D6E-409C-BE32-E72D297353CC}">
              <c16:uniqueId val="{00000000-53B7-43D0-BAA5-08EAD3203221}"/>
            </c:ext>
          </c:extLst>
        </c:ser>
        <c:dLbls>
          <c:showLegendKey val="0"/>
          <c:showVal val="0"/>
          <c:showCatName val="0"/>
          <c:showSerName val="0"/>
          <c:showPercent val="0"/>
          <c:showBubbleSize val="0"/>
        </c:dLbls>
        <c:gapWidth val="100"/>
        <c:overlap val="-27"/>
        <c:axId val="23580799"/>
        <c:axId val="1828838304"/>
      </c:barChart>
      <c:lineChart>
        <c:grouping val="standard"/>
        <c:varyColors val="0"/>
        <c:ser>
          <c:idx val="1"/>
          <c:order val="1"/>
          <c:tx>
            <c:strRef>
              <c:f>'[Olika diagramtyper.xlsx]Blad1'!$N$52</c:f>
              <c:strCache>
                <c:ptCount val="1"/>
                <c:pt idx="0">
                  <c:v>genomsnitspris</c:v>
                </c:pt>
              </c:strCache>
            </c:strRef>
          </c:tx>
          <c:spPr>
            <a:ln w="38100" cap="rnd">
              <a:solidFill>
                <a:schemeClr val="accent2"/>
              </a:solidFill>
              <a:round/>
            </a:ln>
            <a:effectLst/>
          </c:spPr>
          <c:marker>
            <c:symbol val="circle"/>
            <c:size val="5"/>
            <c:spPr>
              <a:gradFill rotWithShape="1">
                <a:gsLst>
                  <a:gs pos="0">
                    <a:schemeClr val="accent2">
                      <a:lumMod val="110000"/>
                      <a:satMod val="105000"/>
                      <a:tint val="67000"/>
                    </a:schemeClr>
                  </a:gs>
                  <a:gs pos="50000">
                    <a:schemeClr val="accent2">
                      <a:lumMod val="105000"/>
                      <a:satMod val="103000"/>
                      <a:tint val="73000"/>
                    </a:schemeClr>
                  </a:gs>
                  <a:gs pos="100000">
                    <a:schemeClr val="accent2">
                      <a:lumMod val="105000"/>
                      <a:satMod val="109000"/>
                      <a:tint val="81000"/>
                    </a:schemeClr>
                  </a:gs>
                </a:gsLst>
                <a:lin ang="5400000" scaled="0"/>
              </a:gradFill>
              <a:ln w="9525" cap="flat" cmpd="sng" algn="ctr">
                <a:solidFill>
                  <a:schemeClr val="accent2">
                    <a:shade val="95000"/>
                  </a:schemeClr>
                </a:solidFill>
                <a:round/>
              </a:ln>
              <a:effectLst/>
            </c:spPr>
          </c:marker>
          <c:val>
            <c:numRef>
              <c:f>'[Olika diagramtyper.xlsx]Blad1'!$N$53:$N$58</c:f>
              <c:numCache>
                <c:formatCode>General</c:formatCode>
                <c:ptCount val="6"/>
                <c:pt idx="0">
                  <c:v>520</c:v>
                </c:pt>
                <c:pt idx="1">
                  <c:v>500</c:v>
                </c:pt>
                <c:pt idx="2">
                  <c:v>480</c:v>
                </c:pt>
                <c:pt idx="3">
                  <c:v>450</c:v>
                </c:pt>
                <c:pt idx="4">
                  <c:v>440</c:v>
                </c:pt>
                <c:pt idx="5">
                  <c:v>430</c:v>
                </c:pt>
              </c:numCache>
            </c:numRef>
          </c:val>
          <c:smooth val="0"/>
          <c:extLst>
            <c:ext xmlns:c16="http://schemas.microsoft.com/office/drawing/2014/chart" uri="{C3380CC4-5D6E-409C-BE32-E72D297353CC}">
              <c16:uniqueId val="{00000001-53B7-43D0-BAA5-08EAD3203221}"/>
            </c:ext>
          </c:extLst>
        </c:ser>
        <c:dLbls>
          <c:showLegendKey val="0"/>
          <c:showVal val="0"/>
          <c:showCatName val="0"/>
          <c:showSerName val="0"/>
          <c:showPercent val="0"/>
          <c:showBubbleSize val="0"/>
        </c:dLbls>
        <c:marker val="1"/>
        <c:smooth val="0"/>
        <c:axId val="23594399"/>
        <c:axId val="1828824992"/>
      </c:lineChart>
      <c:catAx>
        <c:axId val="23580799"/>
        <c:scaling>
          <c:orientation val="minMax"/>
        </c:scaling>
        <c:delete val="0"/>
        <c:axPos val="b"/>
        <c:numFmt formatCode="0"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00" b="0" i="0" u="none" strike="noStrike" kern="1200" baseline="0">
                <a:solidFill>
                  <a:schemeClr val="tx1">
                    <a:lumMod val="50000"/>
                    <a:lumOff val="50000"/>
                  </a:schemeClr>
                </a:solidFill>
                <a:latin typeface="+mn-lt"/>
                <a:ea typeface="+mn-ea"/>
                <a:cs typeface="+mn-cs"/>
              </a:defRPr>
            </a:pPr>
            <a:endParaRPr lang="sv-SE"/>
          </a:p>
        </c:txPr>
        <c:crossAx val="1828838304"/>
        <c:crosses val="autoZero"/>
        <c:auto val="1"/>
        <c:lblAlgn val="ctr"/>
        <c:lblOffset val="100"/>
        <c:noMultiLvlLbl val="0"/>
      </c:catAx>
      <c:valAx>
        <c:axId val="1828838304"/>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800" b="0" i="0" u="none" strike="noStrike" kern="1200" cap="all" baseline="0">
                    <a:solidFill>
                      <a:schemeClr val="tx1">
                        <a:lumMod val="50000"/>
                        <a:lumOff val="50000"/>
                      </a:schemeClr>
                    </a:solidFill>
                    <a:latin typeface="+mn-lt"/>
                    <a:ea typeface="+mn-ea"/>
                    <a:cs typeface="+mn-cs"/>
                  </a:defRPr>
                </a:pPr>
                <a:r>
                  <a:rPr lang="sv-SE" sz="800"/>
                  <a:t>Sålda cyklar</a:t>
                </a:r>
              </a:p>
            </c:rich>
          </c:tx>
          <c:overlay val="0"/>
          <c:spPr>
            <a:noFill/>
            <a:ln>
              <a:noFill/>
            </a:ln>
            <a:effectLst/>
          </c:spPr>
          <c:txPr>
            <a:bodyPr rot="-5400000" spcFirstLastPara="1" vertOverflow="ellipsis" vert="horz" wrap="square" anchor="ctr" anchorCtr="1"/>
            <a:lstStyle/>
            <a:p>
              <a:pPr>
                <a:defRPr sz="800" b="0" i="0" u="none" strike="noStrike" kern="1200" cap="all" baseline="0">
                  <a:solidFill>
                    <a:schemeClr val="tx1">
                      <a:lumMod val="50000"/>
                      <a:lumOff val="50000"/>
                    </a:schemeClr>
                  </a:solidFill>
                  <a:latin typeface="+mn-lt"/>
                  <a:ea typeface="+mn-ea"/>
                  <a:cs typeface="+mn-cs"/>
                </a:defRPr>
              </a:pPr>
              <a:endParaRPr lang="sv-SE"/>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50000"/>
                    <a:lumOff val="50000"/>
                  </a:schemeClr>
                </a:solidFill>
                <a:latin typeface="+mn-lt"/>
                <a:ea typeface="+mn-ea"/>
                <a:cs typeface="+mn-cs"/>
              </a:defRPr>
            </a:pPr>
            <a:endParaRPr lang="sv-SE"/>
          </a:p>
        </c:txPr>
        <c:crossAx val="23580799"/>
        <c:crosses val="autoZero"/>
        <c:crossBetween val="between"/>
      </c:valAx>
      <c:valAx>
        <c:axId val="1828824992"/>
        <c:scaling>
          <c:orientation val="minMax"/>
          <c:min val="400"/>
        </c:scaling>
        <c:delete val="0"/>
        <c:axPos val="r"/>
        <c:title>
          <c:tx>
            <c:rich>
              <a:bodyPr rot="-5400000" spcFirstLastPara="1" vertOverflow="ellipsis" vert="horz" wrap="square" anchor="ctr" anchorCtr="1"/>
              <a:lstStyle/>
              <a:p>
                <a:pPr>
                  <a:defRPr sz="800" b="0" i="0" u="none" strike="noStrike" kern="1200" cap="all" baseline="0">
                    <a:solidFill>
                      <a:schemeClr val="tx1">
                        <a:lumMod val="50000"/>
                        <a:lumOff val="50000"/>
                      </a:schemeClr>
                    </a:solidFill>
                    <a:latin typeface="+mn-lt"/>
                    <a:ea typeface="+mn-ea"/>
                    <a:cs typeface="+mn-cs"/>
                  </a:defRPr>
                </a:pPr>
                <a:r>
                  <a:rPr lang="sv-SE" sz="800"/>
                  <a:t>Gensomsniyyspris</a:t>
                </a:r>
                <a:r>
                  <a:rPr lang="sv-SE" sz="800" baseline="0"/>
                  <a:t> cykel</a:t>
                </a:r>
                <a:endParaRPr lang="sv-SE" sz="800"/>
              </a:p>
            </c:rich>
          </c:tx>
          <c:overlay val="0"/>
          <c:spPr>
            <a:noFill/>
            <a:ln>
              <a:noFill/>
            </a:ln>
            <a:effectLst/>
          </c:spPr>
          <c:txPr>
            <a:bodyPr rot="-5400000" spcFirstLastPara="1" vertOverflow="ellipsis" vert="horz" wrap="square" anchor="ctr" anchorCtr="1"/>
            <a:lstStyle/>
            <a:p>
              <a:pPr>
                <a:defRPr sz="800" b="0" i="0" u="none" strike="noStrike" kern="1200" cap="all" baseline="0">
                  <a:solidFill>
                    <a:schemeClr val="tx1">
                      <a:lumMod val="50000"/>
                      <a:lumOff val="50000"/>
                    </a:schemeClr>
                  </a:solidFill>
                  <a:latin typeface="+mn-lt"/>
                  <a:ea typeface="+mn-ea"/>
                  <a:cs typeface="+mn-cs"/>
                </a:defRPr>
              </a:pPr>
              <a:endParaRPr lang="sv-SE"/>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50000"/>
                    <a:lumOff val="50000"/>
                  </a:schemeClr>
                </a:solidFill>
                <a:latin typeface="+mn-lt"/>
                <a:ea typeface="+mn-ea"/>
                <a:cs typeface="+mn-cs"/>
              </a:defRPr>
            </a:pPr>
            <a:endParaRPr lang="sv-SE"/>
          </a:p>
        </c:txPr>
        <c:crossAx val="23594399"/>
        <c:crosses val="max"/>
        <c:crossBetween val="between"/>
      </c:valAx>
      <c:catAx>
        <c:axId val="23594399"/>
        <c:scaling>
          <c:orientation val="minMax"/>
        </c:scaling>
        <c:delete val="1"/>
        <c:axPos val="b"/>
        <c:majorTickMark val="none"/>
        <c:minorTickMark val="none"/>
        <c:tickLblPos val="nextTo"/>
        <c:crossAx val="1828824992"/>
        <c:crosses val="autoZero"/>
        <c:auto val="1"/>
        <c:lblAlgn val="ctr"/>
        <c:lblOffset val="100"/>
        <c:noMultiLvlLbl val="0"/>
      </c:cat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50000"/>
                  <a:lumOff val="50000"/>
                </a:schemeClr>
              </a:solidFill>
              <a:latin typeface="+mn-lt"/>
              <a:ea typeface="+mn-ea"/>
              <a:cs typeface="+mn-cs"/>
            </a:defRPr>
          </a:pPr>
          <a:endParaRPr lang="sv-SE"/>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sv-SE"/>
    </a:p>
  </c:txPr>
  <c:externalData r:id="rId3">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sv-S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1" i="0" u="none" strike="noStrike" kern="1200" spc="0" baseline="0">
                <a:solidFill>
                  <a:schemeClr val="tx1">
                    <a:lumMod val="65000"/>
                    <a:lumOff val="35000"/>
                  </a:schemeClr>
                </a:solidFill>
                <a:latin typeface="+mn-lt"/>
                <a:ea typeface="+mn-ea"/>
                <a:cs typeface="+mn-cs"/>
              </a:defRPr>
            </a:pPr>
            <a:r>
              <a:rPr lang="en-US" b="1"/>
              <a:t>Andel patientgrupper</a:t>
            </a:r>
          </a:p>
        </c:rich>
      </c:tx>
      <c:overlay val="0"/>
      <c:spPr>
        <a:noFill/>
        <a:ln>
          <a:noFill/>
        </a:ln>
        <a:effectLst/>
      </c:spPr>
      <c:txPr>
        <a:bodyPr rot="0" spcFirstLastPara="1" vertOverflow="ellipsis" vert="horz" wrap="square" anchor="ctr" anchorCtr="1"/>
        <a:lstStyle/>
        <a:p>
          <a:pPr>
            <a:defRPr sz="1400" b="1" i="0" u="none" strike="noStrike" kern="1200" spc="0" baseline="0">
              <a:solidFill>
                <a:schemeClr val="tx1">
                  <a:lumMod val="65000"/>
                  <a:lumOff val="35000"/>
                </a:schemeClr>
              </a:solidFill>
              <a:latin typeface="+mn-lt"/>
              <a:ea typeface="+mn-ea"/>
              <a:cs typeface="+mn-cs"/>
            </a:defRPr>
          </a:pPr>
          <a:endParaRPr lang="sv-SE"/>
        </a:p>
      </c:txPr>
    </c:title>
    <c:autoTitleDeleted val="0"/>
    <c:plotArea>
      <c:layout>
        <c:manualLayout>
          <c:layoutTarget val="inner"/>
          <c:xMode val="edge"/>
          <c:yMode val="edge"/>
          <c:x val="0.22287223745402324"/>
          <c:y val="0.12224409448818897"/>
          <c:w val="0.54201050769168435"/>
          <c:h val="0.87775590551181104"/>
        </c:manualLayout>
      </c:layout>
      <c:pieChart>
        <c:varyColors val="1"/>
        <c:ser>
          <c:idx val="0"/>
          <c:order val="0"/>
          <c:tx>
            <c:strRef>
              <c:f>Blad1!$K$80</c:f>
              <c:strCache>
                <c:ptCount val="1"/>
                <c:pt idx="0">
                  <c:v>andel</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1-86A2-4A98-A8CB-B193C599EF67}"/>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86A2-4A98-A8CB-B193C599EF67}"/>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86A2-4A98-A8CB-B193C599EF67}"/>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86A2-4A98-A8CB-B193C599EF67}"/>
              </c:ext>
            </c:extLst>
          </c:dPt>
          <c:dPt>
            <c:idx val="4"/>
            <c:bubble3D val="0"/>
            <c:spPr>
              <a:solidFill>
                <a:schemeClr val="accent5"/>
              </a:solidFill>
              <a:ln w="19050">
                <a:solidFill>
                  <a:schemeClr val="lt1"/>
                </a:solidFill>
              </a:ln>
              <a:effectLst/>
            </c:spPr>
            <c:extLst>
              <c:ext xmlns:c16="http://schemas.microsoft.com/office/drawing/2014/chart" uri="{C3380CC4-5D6E-409C-BE32-E72D297353CC}">
                <c16:uniqueId val="{00000009-86A2-4A98-A8CB-B193C599EF67}"/>
              </c:ext>
            </c:extLst>
          </c:dPt>
          <c:dPt>
            <c:idx val="5"/>
            <c:bubble3D val="0"/>
            <c:spPr>
              <a:solidFill>
                <a:schemeClr val="accent6"/>
              </a:solidFill>
              <a:ln w="19050">
                <a:solidFill>
                  <a:schemeClr val="lt1"/>
                </a:solidFill>
              </a:ln>
              <a:effectLst/>
            </c:spPr>
            <c:extLst>
              <c:ext xmlns:c16="http://schemas.microsoft.com/office/drawing/2014/chart" uri="{C3380CC4-5D6E-409C-BE32-E72D297353CC}">
                <c16:uniqueId val="{0000000B-86A2-4A98-A8CB-B193C599EF67}"/>
              </c:ext>
            </c:extLst>
          </c:dPt>
          <c:dLbls>
            <c:spPr>
              <a:no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bg2"/>
                    </a:solidFill>
                    <a:latin typeface="+mn-lt"/>
                    <a:ea typeface="+mn-ea"/>
                    <a:cs typeface="+mn-cs"/>
                  </a:defRPr>
                </a:pPr>
                <a:endParaRPr lang="sv-SE"/>
              </a:p>
            </c:txPr>
            <c:showLegendKey val="0"/>
            <c:showVal val="0"/>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Blad1!$J$81:$J$86</c:f>
              <c:strCache>
                <c:ptCount val="6"/>
                <c:pt idx="0">
                  <c:v>0-18</c:v>
                </c:pt>
                <c:pt idx="1">
                  <c:v>19-30</c:v>
                </c:pt>
                <c:pt idx="2">
                  <c:v>31-50</c:v>
                </c:pt>
                <c:pt idx="3">
                  <c:v>51-65</c:v>
                </c:pt>
                <c:pt idx="4">
                  <c:v>65-80</c:v>
                </c:pt>
                <c:pt idx="5">
                  <c:v>80+</c:v>
                </c:pt>
              </c:strCache>
            </c:strRef>
          </c:cat>
          <c:val>
            <c:numRef>
              <c:f>Blad1!$K$81:$K$86</c:f>
              <c:numCache>
                <c:formatCode>General</c:formatCode>
                <c:ptCount val="6"/>
                <c:pt idx="0">
                  <c:v>5000</c:v>
                </c:pt>
                <c:pt idx="1">
                  <c:v>2500</c:v>
                </c:pt>
                <c:pt idx="2">
                  <c:v>2500</c:v>
                </c:pt>
                <c:pt idx="3">
                  <c:v>8000</c:v>
                </c:pt>
                <c:pt idx="4">
                  <c:v>12000</c:v>
                </c:pt>
                <c:pt idx="5">
                  <c:v>4000</c:v>
                </c:pt>
              </c:numCache>
            </c:numRef>
          </c:val>
          <c:extLst>
            <c:ext xmlns:c16="http://schemas.microsoft.com/office/drawing/2014/chart" uri="{C3380CC4-5D6E-409C-BE32-E72D297353CC}">
              <c16:uniqueId val="{0000000C-86A2-4A98-A8CB-B193C599EF67}"/>
            </c:ext>
          </c:extLst>
        </c:ser>
        <c:dLbls>
          <c:showLegendKey val="0"/>
          <c:showVal val="0"/>
          <c:showCatName val="0"/>
          <c:showSerName val="0"/>
          <c:showPercent val="1"/>
          <c:showBubbleSize val="0"/>
          <c:showLeaderLines val="1"/>
        </c:dLbls>
        <c:firstSliceAng val="0"/>
      </c:pieChart>
      <c:spPr>
        <a:noFill/>
        <a:ln>
          <a:noFill/>
        </a:ln>
        <a:effectLst/>
      </c:spPr>
    </c:plotArea>
    <c:legend>
      <c:legendPos val="r"/>
      <c:layout>
        <c:manualLayout>
          <c:xMode val="edge"/>
          <c:yMode val="edge"/>
          <c:x val="0.82796851294102813"/>
          <c:y val="0.24731299212598426"/>
          <c:w val="0.10627962885428344"/>
          <c:h val="0.56597550306211719"/>
        </c:manualLayout>
      </c:layout>
      <c:overlay val="0"/>
      <c:spPr>
        <a:noFill/>
        <a:ln>
          <a:noFill/>
        </a:ln>
        <a:effectLst/>
      </c:spPr>
      <c:txPr>
        <a:bodyPr rot="0" spcFirstLastPara="1" vertOverflow="ellipsis" vert="horz" wrap="square" anchor="ctr" anchorCtr="1"/>
        <a:lstStyle/>
        <a:p>
          <a:pPr>
            <a:defRPr sz="900" b="1" i="0" u="none" strike="noStrike" kern="1200" baseline="0">
              <a:solidFill>
                <a:schemeClr val="tx1">
                  <a:lumMod val="65000"/>
                  <a:lumOff val="35000"/>
                </a:schemeClr>
              </a:solidFill>
              <a:latin typeface="+mn-lt"/>
              <a:ea typeface="+mn-ea"/>
              <a:cs typeface="+mn-cs"/>
            </a:defRPr>
          </a:pPr>
          <a:endParaRPr lang="sv-SE"/>
        </a:p>
      </c:txPr>
    </c:legend>
    <c:plotVisOnly val="1"/>
    <c:dispBlanksAs val="gap"/>
    <c:showDLblsOverMax val="0"/>
  </c:chart>
  <c:spPr>
    <a:noFill/>
    <a:ln>
      <a:noFill/>
    </a:ln>
    <a:effectLst/>
  </c:spPr>
  <c:txPr>
    <a:bodyPr/>
    <a:lstStyle/>
    <a:p>
      <a:pPr>
        <a:defRPr/>
      </a:pPr>
      <a:endParaRPr lang="sv-SE"/>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sv-S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128" b="1" i="0" u="none" strike="noStrike" kern="1200" spc="0" normalizeH="0" baseline="0">
                <a:solidFill>
                  <a:schemeClr val="dk1">
                    <a:lumMod val="50000"/>
                    <a:lumOff val="50000"/>
                  </a:schemeClr>
                </a:solidFill>
                <a:latin typeface="+mj-lt"/>
                <a:ea typeface="+mj-ea"/>
                <a:cs typeface="+mj-cs"/>
              </a:defRPr>
            </a:pPr>
            <a:r>
              <a:rPr lang="en-US"/>
              <a:t>Andel patientgrupper</a:t>
            </a:r>
          </a:p>
        </c:rich>
      </c:tx>
      <c:overlay val="0"/>
      <c:spPr>
        <a:noFill/>
        <a:ln>
          <a:noFill/>
        </a:ln>
        <a:effectLst/>
      </c:spPr>
      <c:txPr>
        <a:bodyPr rot="0" spcFirstLastPara="1" vertOverflow="ellipsis" vert="horz" wrap="square" anchor="ctr" anchorCtr="1"/>
        <a:lstStyle/>
        <a:p>
          <a:pPr>
            <a:defRPr sz="2128" b="1" i="0" u="none" strike="noStrike" kern="1200" spc="0" normalizeH="0" baseline="0">
              <a:solidFill>
                <a:schemeClr val="dk1">
                  <a:lumMod val="50000"/>
                  <a:lumOff val="50000"/>
                </a:schemeClr>
              </a:solidFill>
              <a:latin typeface="+mj-lt"/>
              <a:ea typeface="+mj-ea"/>
              <a:cs typeface="+mj-cs"/>
            </a:defRPr>
          </a:pPr>
          <a:endParaRPr lang="sv-SE"/>
        </a:p>
      </c:txPr>
    </c:title>
    <c:autoTitleDeleted val="0"/>
    <c:plotArea>
      <c:layout>
        <c:manualLayout>
          <c:layoutTarget val="inner"/>
          <c:xMode val="edge"/>
          <c:yMode val="edge"/>
          <c:x val="0.21248746557990209"/>
          <c:y val="0.18036745406824148"/>
          <c:w val="0.5463260445426692"/>
          <c:h val="0.77333624963546221"/>
        </c:manualLayout>
      </c:layout>
      <c:doughnutChart>
        <c:varyColors val="1"/>
        <c:ser>
          <c:idx val="0"/>
          <c:order val="0"/>
          <c:tx>
            <c:strRef>
              <c:f>Blad1!$K$80</c:f>
              <c:strCache>
                <c:ptCount val="1"/>
                <c:pt idx="0">
                  <c:v>andel</c:v>
                </c:pt>
              </c:strCache>
            </c:strRef>
          </c:tx>
          <c:dPt>
            <c:idx val="0"/>
            <c:bubble3D val="0"/>
            <c:spPr>
              <a:gradFill>
                <a:gsLst>
                  <a:gs pos="100000">
                    <a:schemeClr val="accent1">
                      <a:lumMod val="60000"/>
                      <a:lumOff val="40000"/>
                    </a:schemeClr>
                  </a:gs>
                  <a:gs pos="0">
                    <a:schemeClr val="accent1"/>
                  </a:gs>
                </a:gsLst>
                <a:lin ang="5400000" scaled="0"/>
              </a:gradFill>
              <a:ln w="19050">
                <a:solidFill>
                  <a:schemeClr val="lt1"/>
                </a:solidFill>
              </a:ln>
              <a:effectLst/>
            </c:spPr>
            <c:extLst>
              <c:ext xmlns:c16="http://schemas.microsoft.com/office/drawing/2014/chart" uri="{C3380CC4-5D6E-409C-BE32-E72D297353CC}">
                <c16:uniqueId val="{00000001-0568-42DD-9440-A9C5F37690AE}"/>
              </c:ext>
            </c:extLst>
          </c:dPt>
          <c:dPt>
            <c:idx val="1"/>
            <c:bubble3D val="0"/>
            <c:spPr>
              <a:gradFill>
                <a:gsLst>
                  <a:gs pos="100000">
                    <a:schemeClr val="accent2">
                      <a:lumMod val="60000"/>
                      <a:lumOff val="40000"/>
                    </a:schemeClr>
                  </a:gs>
                  <a:gs pos="0">
                    <a:schemeClr val="accent2"/>
                  </a:gs>
                </a:gsLst>
                <a:lin ang="5400000" scaled="0"/>
              </a:gradFill>
              <a:ln w="19050">
                <a:solidFill>
                  <a:schemeClr val="lt1"/>
                </a:solidFill>
              </a:ln>
              <a:effectLst/>
            </c:spPr>
            <c:extLst>
              <c:ext xmlns:c16="http://schemas.microsoft.com/office/drawing/2014/chart" uri="{C3380CC4-5D6E-409C-BE32-E72D297353CC}">
                <c16:uniqueId val="{00000003-0568-42DD-9440-A9C5F37690AE}"/>
              </c:ext>
            </c:extLst>
          </c:dPt>
          <c:dPt>
            <c:idx val="2"/>
            <c:bubble3D val="0"/>
            <c:spPr>
              <a:gradFill>
                <a:gsLst>
                  <a:gs pos="100000">
                    <a:schemeClr val="accent3">
                      <a:lumMod val="60000"/>
                      <a:lumOff val="40000"/>
                    </a:schemeClr>
                  </a:gs>
                  <a:gs pos="0">
                    <a:schemeClr val="accent3"/>
                  </a:gs>
                </a:gsLst>
                <a:lin ang="5400000" scaled="0"/>
              </a:gradFill>
              <a:ln w="19050">
                <a:solidFill>
                  <a:schemeClr val="lt1"/>
                </a:solidFill>
              </a:ln>
              <a:effectLst/>
            </c:spPr>
            <c:extLst>
              <c:ext xmlns:c16="http://schemas.microsoft.com/office/drawing/2014/chart" uri="{C3380CC4-5D6E-409C-BE32-E72D297353CC}">
                <c16:uniqueId val="{00000005-0568-42DD-9440-A9C5F37690AE}"/>
              </c:ext>
            </c:extLst>
          </c:dPt>
          <c:dPt>
            <c:idx val="3"/>
            <c:bubble3D val="0"/>
            <c:spPr>
              <a:gradFill>
                <a:gsLst>
                  <a:gs pos="100000">
                    <a:schemeClr val="accent4">
                      <a:lumMod val="60000"/>
                      <a:lumOff val="40000"/>
                    </a:schemeClr>
                  </a:gs>
                  <a:gs pos="0">
                    <a:schemeClr val="accent4"/>
                  </a:gs>
                </a:gsLst>
                <a:lin ang="5400000" scaled="0"/>
              </a:gradFill>
              <a:ln w="19050">
                <a:solidFill>
                  <a:schemeClr val="lt1"/>
                </a:solidFill>
              </a:ln>
              <a:effectLst/>
            </c:spPr>
            <c:extLst>
              <c:ext xmlns:c16="http://schemas.microsoft.com/office/drawing/2014/chart" uri="{C3380CC4-5D6E-409C-BE32-E72D297353CC}">
                <c16:uniqueId val="{00000007-0568-42DD-9440-A9C5F37690AE}"/>
              </c:ext>
            </c:extLst>
          </c:dPt>
          <c:dPt>
            <c:idx val="4"/>
            <c:bubble3D val="0"/>
            <c:spPr>
              <a:gradFill>
                <a:gsLst>
                  <a:gs pos="100000">
                    <a:schemeClr val="accent5">
                      <a:lumMod val="60000"/>
                      <a:lumOff val="40000"/>
                    </a:schemeClr>
                  </a:gs>
                  <a:gs pos="0">
                    <a:schemeClr val="accent5"/>
                  </a:gs>
                </a:gsLst>
                <a:lin ang="5400000" scaled="0"/>
              </a:gradFill>
              <a:ln w="19050">
                <a:solidFill>
                  <a:schemeClr val="lt1"/>
                </a:solidFill>
              </a:ln>
              <a:effectLst/>
            </c:spPr>
            <c:extLst>
              <c:ext xmlns:c16="http://schemas.microsoft.com/office/drawing/2014/chart" uri="{C3380CC4-5D6E-409C-BE32-E72D297353CC}">
                <c16:uniqueId val="{00000009-0568-42DD-9440-A9C5F37690AE}"/>
              </c:ext>
            </c:extLst>
          </c:dPt>
          <c:dPt>
            <c:idx val="5"/>
            <c:bubble3D val="0"/>
            <c:spPr>
              <a:gradFill>
                <a:gsLst>
                  <a:gs pos="100000">
                    <a:schemeClr val="accent6">
                      <a:lumMod val="60000"/>
                      <a:lumOff val="40000"/>
                    </a:schemeClr>
                  </a:gs>
                  <a:gs pos="0">
                    <a:schemeClr val="accent6"/>
                  </a:gs>
                </a:gsLst>
                <a:lin ang="5400000" scaled="0"/>
              </a:gradFill>
              <a:ln w="19050">
                <a:solidFill>
                  <a:schemeClr val="lt1"/>
                </a:solidFill>
              </a:ln>
              <a:effectLst/>
            </c:spPr>
            <c:extLst>
              <c:ext xmlns:c16="http://schemas.microsoft.com/office/drawing/2014/chart" uri="{C3380CC4-5D6E-409C-BE32-E72D297353CC}">
                <c16:uniqueId val="{0000000B-0568-42DD-9440-A9C5F37690AE}"/>
              </c:ext>
            </c:extLst>
          </c:dPt>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dk1">
                        <a:lumMod val="75000"/>
                        <a:lumOff val="25000"/>
                      </a:schemeClr>
                    </a:solidFill>
                    <a:latin typeface="+mn-lt"/>
                    <a:ea typeface="+mn-ea"/>
                    <a:cs typeface="+mn-cs"/>
                  </a:defRPr>
                </a:pPr>
                <a:endParaRPr lang="sv-SE"/>
              </a:p>
            </c:txPr>
            <c:showLegendKey val="0"/>
            <c:showVal val="0"/>
            <c:showCatName val="0"/>
            <c:showSerName val="0"/>
            <c:showPercent val="1"/>
            <c:showBubbleSize val="0"/>
            <c:showLeaderLines val="1"/>
            <c:leaderLines>
              <c:spPr>
                <a:ln w="9525" cap="flat" cmpd="sng" algn="ctr">
                  <a:solidFill>
                    <a:schemeClr val="dk1">
                      <a:lumMod val="35000"/>
                      <a:lumOff val="65000"/>
                    </a:schemeClr>
                  </a:solidFill>
                  <a:round/>
                </a:ln>
                <a:effectLst/>
              </c:spPr>
            </c:leaderLines>
            <c:extLst>
              <c:ext xmlns:c15="http://schemas.microsoft.com/office/drawing/2012/chart" uri="{CE6537A1-D6FC-4f65-9D91-7224C49458BB}"/>
            </c:extLst>
          </c:dLbls>
          <c:cat>
            <c:strRef>
              <c:f>Blad1!$J$81:$J$86</c:f>
              <c:strCache>
                <c:ptCount val="6"/>
                <c:pt idx="0">
                  <c:v>0-18</c:v>
                </c:pt>
                <c:pt idx="1">
                  <c:v>19-30</c:v>
                </c:pt>
                <c:pt idx="2">
                  <c:v>31-50</c:v>
                </c:pt>
                <c:pt idx="3">
                  <c:v>51-65</c:v>
                </c:pt>
                <c:pt idx="4">
                  <c:v>65-80</c:v>
                </c:pt>
                <c:pt idx="5">
                  <c:v>80+</c:v>
                </c:pt>
              </c:strCache>
            </c:strRef>
          </c:cat>
          <c:val>
            <c:numRef>
              <c:f>Blad1!$K$81:$K$86</c:f>
              <c:numCache>
                <c:formatCode>General</c:formatCode>
                <c:ptCount val="6"/>
                <c:pt idx="0">
                  <c:v>5000</c:v>
                </c:pt>
                <c:pt idx="1">
                  <c:v>2500</c:v>
                </c:pt>
                <c:pt idx="2">
                  <c:v>2500</c:v>
                </c:pt>
                <c:pt idx="3">
                  <c:v>8000</c:v>
                </c:pt>
                <c:pt idx="4">
                  <c:v>12000</c:v>
                </c:pt>
                <c:pt idx="5">
                  <c:v>4000</c:v>
                </c:pt>
              </c:numCache>
            </c:numRef>
          </c:val>
          <c:extLst>
            <c:ext xmlns:c16="http://schemas.microsoft.com/office/drawing/2014/chart" uri="{C3380CC4-5D6E-409C-BE32-E72D297353CC}">
              <c16:uniqueId val="{0000000C-0568-42DD-9440-A9C5F37690AE}"/>
            </c:ext>
          </c:extLst>
        </c:ser>
        <c:dLbls>
          <c:showLegendKey val="0"/>
          <c:showVal val="0"/>
          <c:showCatName val="0"/>
          <c:showSerName val="0"/>
          <c:showPercent val="1"/>
          <c:showBubbleSize val="0"/>
          <c:showLeaderLines val="1"/>
        </c:dLbls>
        <c:firstSliceAng val="0"/>
        <c:holeSize val="70"/>
      </c:doughnutChart>
      <c:spPr>
        <a:noFill/>
        <a:ln>
          <a:noFill/>
        </a:ln>
        <a:effectLst/>
      </c:spPr>
    </c:plotArea>
    <c:legend>
      <c:legendPos val="r"/>
      <c:layout>
        <c:manualLayout>
          <c:xMode val="edge"/>
          <c:yMode val="edge"/>
          <c:x val="0.85880594867547122"/>
          <c:y val="0.16394575678040244"/>
          <c:w val="0.12368091244832533"/>
          <c:h val="0.75532589676290451"/>
        </c:manualLayout>
      </c:layout>
      <c:overlay val="0"/>
      <c:spPr>
        <a:solidFill>
          <a:schemeClr val="lt1">
            <a:alpha val="50000"/>
          </a:schemeClr>
        </a:solidFill>
        <a:ln>
          <a:noFill/>
        </a:ln>
        <a:effectLst/>
      </c:spPr>
      <c:txPr>
        <a:bodyPr rot="0" spcFirstLastPara="1" vertOverflow="ellipsis" vert="horz" wrap="square" anchor="ctr" anchorCtr="1"/>
        <a:lstStyle/>
        <a:p>
          <a:pPr>
            <a:defRPr sz="900" b="0" i="0" u="none" strike="noStrike" kern="1200" baseline="0">
              <a:solidFill>
                <a:schemeClr val="dk1">
                  <a:lumMod val="65000"/>
                  <a:lumOff val="35000"/>
                </a:schemeClr>
              </a:solidFill>
              <a:latin typeface="+mn-lt"/>
              <a:ea typeface="+mn-ea"/>
              <a:cs typeface="+mn-cs"/>
            </a:defRPr>
          </a:pPr>
          <a:endParaRPr lang="sv-SE"/>
        </a:p>
      </c:txPr>
    </c:legend>
    <c:plotVisOnly val="1"/>
    <c:dispBlanksAs val="gap"/>
    <c:showDLblsOverMax val="0"/>
  </c:chart>
  <c:spPr>
    <a:pattFill prst="dkDnDiag">
      <a:fgClr>
        <a:schemeClr val="lt1"/>
      </a:fgClr>
      <a:bgClr>
        <a:schemeClr val="dk1">
          <a:lumMod val="10000"/>
          <a:lumOff val="90000"/>
        </a:schemeClr>
      </a:bgClr>
    </a:pattFill>
    <a:ln w="9525" cap="flat" cmpd="sng" algn="ctr">
      <a:solidFill>
        <a:schemeClr val="dk1">
          <a:lumMod val="15000"/>
          <a:lumOff val="85000"/>
        </a:schemeClr>
      </a:solidFill>
      <a:round/>
    </a:ln>
    <a:effectLst/>
  </c:spPr>
  <c:txPr>
    <a:bodyPr/>
    <a:lstStyle/>
    <a:p>
      <a:pPr>
        <a:defRPr/>
      </a:pPr>
      <a:endParaRPr lang="sv-SE"/>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sv-S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128" b="1" i="0" u="none" strike="noStrike" kern="1200" baseline="0">
                <a:solidFill>
                  <a:schemeClr val="tx2"/>
                </a:solidFill>
                <a:latin typeface="+mn-lt"/>
                <a:ea typeface="+mn-ea"/>
                <a:cs typeface="+mn-cs"/>
              </a:defRPr>
            </a:pPr>
            <a:r>
              <a:rPr lang="en-US"/>
              <a:t>Vikt och längd (män)</a:t>
            </a:r>
          </a:p>
        </c:rich>
      </c:tx>
      <c:overlay val="0"/>
      <c:spPr>
        <a:noFill/>
        <a:ln>
          <a:noFill/>
        </a:ln>
        <a:effectLst/>
      </c:spPr>
      <c:txPr>
        <a:bodyPr rot="0" spcFirstLastPara="1" vertOverflow="ellipsis" vert="horz" wrap="square" anchor="ctr" anchorCtr="1"/>
        <a:lstStyle/>
        <a:p>
          <a:pPr>
            <a:defRPr sz="2128" b="1" i="0" u="none" strike="noStrike" kern="1200" baseline="0">
              <a:solidFill>
                <a:schemeClr val="tx2"/>
              </a:solidFill>
              <a:latin typeface="+mn-lt"/>
              <a:ea typeface="+mn-ea"/>
              <a:cs typeface="+mn-cs"/>
            </a:defRPr>
          </a:pPr>
          <a:endParaRPr lang="sv-SE"/>
        </a:p>
      </c:txPr>
    </c:title>
    <c:autoTitleDeleted val="0"/>
    <c:plotArea>
      <c:layout/>
      <c:scatterChart>
        <c:scatterStyle val="lineMarker"/>
        <c:varyColors val="0"/>
        <c:ser>
          <c:idx val="0"/>
          <c:order val="0"/>
          <c:tx>
            <c:strRef>
              <c:f>Blad1!$C$103</c:f>
              <c:strCache>
                <c:ptCount val="1"/>
                <c:pt idx="0">
                  <c:v>Vikt</c:v>
                </c:pt>
              </c:strCache>
            </c:strRef>
          </c:tx>
          <c:spPr>
            <a:ln w="25400" cap="rnd">
              <a:noFill/>
              <a:round/>
            </a:ln>
            <a:effectLst/>
          </c:spPr>
          <c:marker>
            <c:symbol val="circle"/>
            <c:size val="5"/>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w="9525">
                <a:solidFill>
                  <a:schemeClr val="accent1"/>
                </a:solidFill>
                <a:round/>
              </a:ln>
              <a:effectLst/>
            </c:spPr>
          </c:marker>
          <c:xVal>
            <c:numRef>
              <c:f>Blad1!$B$104:$B$133</c:f>
              <c:numCache>
                <c:formatCode>General</c:formatCode>
                <c:ptCount val="30"/>
                <c:pt idx="0">
                  <c:v>176</c:v>
                </c:pt>
                <c:pt idx="1">
                  <c:v>188</c:v>
                </c:pt>
                <c:pt idx="2">
                  <c:v>185</c:v>
                </c:pt>
                <c:pt idx="3">
                  <c:v>169</c:v>
                </c:pt>
                <c:pt idx="4">
                  <c:v>182</c:v>
                </c:pt>
                <c:pt idx="5">
                  <c:v>187</c:v>
                </c:pt>
                <c:pt idx="6">
                  <c:v>183</c:v>
                </c:pt>
                <c:pt idx="7">
                  <c:v>192</c:v>
                </c:pt>
                <c:pt idx="8">
                  <c:v>177</c:v>
                </c:pt>
                <c:pt idx="9">
                  <c:v>174</c:v>
                </c:pt>
                <c:pt idx="10">
                  <c:v>179</c:v>
                </c:pt>
                <c:pt idx="11">
                  <c:v>199</c:v>
                </c:pt>
                <c:pt idx="12">
                  <c:v>188</c:v>
                </c:pt>
                <c:pt idx="13">
                  <c:v>186</c:v>
                </c:pt>
                <c:pt idx="14">
                  <c:v>187</c:v>
                </c:pt>
                <c:pt idx="15">
                  <c:v>182</c:v>
                </c:pt>
                <c:pt idx="16">
                  <c:v>187</c:v>
                </c:pt>
                <c:pt idx="17">
                  <c:v>168</c:v>
                </c:pt>
                <c:pt idx="18">
                  <c:v>173</c:v>
                </c:pt>
                <c:pt idx="19">
                  <c:v>177</c:v>
                </c:pt>
                <c:pt idx="20">
                  <c:v>165</c:v>
                </c:pt>
                <c:pt idx="21">
                  <c:v>192</c:v>
                </c:pt>
                <c:pt idx="22">
                  <c:v>186</c:v>
                </c:pt>
                <c:pt idx="23">
                  <c:v>173</c:v>
                </c:pt>
                <c:pt idx="24">
                  <c:v>182</c:v>
                </c:pt>
                <c:pt idx="25">
                  <c:v>197</c:v>
                </c:pt>
                <c:pt idx="26">
                  <c:v>166</c:v>
                </c:pt>
                <c:pt idx="27">
                  <c:v>169</c:v>
                </c:pt>
                <c:pt idx="28">
                  <c:v>178</c:v>
                </c:pt>
                <c:pt idx="29">
                  <c:v>165</c:v>
                </c:pt>
              </c:numCache>
            </c:numRef>
          </c:xVal>
          <c:yVal>
            <c:numRef>
              <c:f>Blad1!$C$104:$C$133</c:f>
              <c:numCache>
                <c:formatCode>General</c:formatCode>
                <c:ptCount val="30"/>
                <c:pt idx="0">
                  <c:v>85</c:v>
                </c:pt>
                <c:pt idx="1">
                  <c:v>90</c:v>
                </c:pt>
                <c:pt idx="2">
                  <c:v>88</c:v>
                </c:pt>
                <c:pt idx="3">
                  <c:v>79</c:v>
                </c:pt>
                <c:pt idx="4">
                  <c:v>85</c:v>
                </c:pt>
                <c:pt idx="5">
                  <c:v>85</c:v>
                </c:pt>
                <c:pt idx="6">
                  <c:v>79</c:v>
                </c:pt>
                <c:pt idx="7">
                  <c:v>130</c:v>
                </c:pt>
                <c:pt idx="8">
                  <c:v>79</c:v>
                </c:pt>
                <c:pt idx="9">
                  <c:v>80</c:v>
                </c:pt>
                <c:pt idx="10">
                  <c:v>80</c:v>
                </c:pt>
                <c:pt idx="11">
                  <c:v>120</c:v>
                </c:pt>
                <c:pt idx="12">
                  <c:v>95</c:v>
                </c:pt>
                <c:pt idx="13">
                  <c:v>90</c:v>
                </c:pt>
                <c:pt idx="14">
                  <c:v>95</c:v>
                </c:pt>
                <c:pt idx="15">
                  <c:v>96</c:v>
                </c:pt>
                <c:pt idx="16">
                  <c:v>98</c:v>
                </c:pt>
                <c:pt idx="17">
                  <c:v>70</c:v>
                </c:pt>
                <c:pt idx="18">
                  <c:v>69</c:v>
                </c:pt>
                <c:pt idx="19">
                  <c:v>76</c:v>
                </c:pt>
                <c:pt idx="20">
                  <c:v>65</c:v>
                </c:pt>
                <c:pt idx="21">
                  <c:v>85</c:v>
                </c:pt>
                <c:pt idx="22">
                  <c:v>88</c:v>
                </c:pt>
                <c:pt idx="23">
                  <c:v>73</c:v>
                </c:pt>
                <c:pt idx="24">
                  <c:v>76</c:v>
                </c:pt>
                <c:pt idx="25">
                  <c:v>120</c:v>
                </c:pt>
                <c:pt idx="26">
                  <c:v>100</c:v>
                </c:pt>
                <c:pt idx="27">
                  <c:v>85</c:v>
                </c:pt>
                <c:pt idx="28">
                  <c:v>90</c:v>
                </c:pt>
                <c:pt idx="29">
                  <c:v>75</c:v>
                </c:pt>
              </c:numCache>
            </c:numRef>
          </c:yVal>
          <c:smooth val="0"/>
          <c:extLst>
            <c:ext xmlns:c16="http://schemas.microsoft.com/office/drawing/2014/chart" uri="{C3380CC4-5D6E-409C-BE32-E72D297353CC}">
              <c16:uniqueId val="{00000000-58EB-43A0-9E2A-FE581CAACE1B}"/>
            </c:ext>
          </c:extLst>
        </c:ser>
        <c:dLbls>
          <c:showLegendKey val="0"/>
          <c:showVal val="0"/>
          <c:showCatName val="0"/>
          <c:showSerName val="0"/>
          <c:showPercent val="0"/>
          <c:showBubbleSize val="0"/>
        </c:dLbls>
        <c:axId val="1098438319"/>
        <c:axId val="761782703"/>
      </c:scatterChart>
      <c:valAx>
        <c:axId val="1098438319"/>
        <c:scaling>
          <c:orientation val="minMax"/>
          <c:min val="150"/>
        </c:scaling>
        <c:delete val="0"/>
        <c:axPos val="b"/>
        <c:majorGridlines>
          <c:spPr>
            <a:ln w="9525" cap="flat" cmpd="sng" algn="ctr">
              <a:solidFill>
                <a:schemeClr val="tx2">
                  <a:lumMod val="15000"/>
                  <a:lumOff val="85000"/>
                </a:schemeClr>
              </a:solidFill>
              <a:round/>
            </a:ln>
            <a:effectLst/>
          </c:spPr>
        </c:majorGridlines>
        <c:title>
          <c:tx>
            <c:rich>
              <a:bodyPr rot="0" spcFirstLastPara="1" vertOverflow="ellipsis" vert="horz" wrap="square" anchor="ctr" anchorCtr="1"/>
              <a:lstStyle/>
              <a:p>
                <a:pPr>
                  <a:defRPr sz="1197" b="1" i="0" u="none" strike="noStrike" kern="1200" baseline="0">
                    <a:solidFill>
                      <a:schemeClr val="tx2"/>
                    </a:solidFill>
                    <a:latin typeface="+mn-lt"/>
                    <a:ea typeface="+mn-ea"/>
                    <a:cs typeface="+mn-cs"/>
                  </a:defRPr>
                </a:pPr>
                <a:r>
                  <a:rPr lang="sv-SE"/>
                  <a:t>i cm</a:t>
                </a:r>
              </a:p>
            </c:rich>
          </c:tx>
          <c:overlay val="0"/>
          <c:spPr>
            <a:noFill/>
            <a:ln>
              <a:noFill/>
            </a:ln>
            <a:effectLst/>
          </c:spPr>
          <c:txPr>
            <a:bodyPr rot="0" spcFirstLastPara="1" vertOverflow="ellipsis" vert="horz" wrap="square" anchor="ctr" anchorCtr="1"/>
            <a:lstStyle/>
            <a:p>
              <a:pPr>
                <a:defRPr sz="1197" b="1" i="0" u="none" strike="noStrike" kern="1200" baseline="0">
                  <a:solidFill>
                    <a:schemeClr val="tx2"/>
                  </a:solidFill>
                  <a:latin typeface="+mn-lt"/>
                  <a:ea typeface="+mn-ea"/>
                  <a:cs typeface="+mn-cs"/>
                </a:defRPr>
              </a:pPr>
              <a:endParaRPr lang="sv-SE"/>
            </a:p>
          </c:txPr>
        </c:title>
        <c:numFmt formatCode="General" sourceLinked="1"/>
        <c:majorTickMark val="none"/>
        <c:minorTickMark val="none"/>
        <c:tickLblPos val="nextTo"/>
        <c:spPr>
          <a:noFill/>
          <a:ln>
            <a:solidFill>
              <a:schemeClr val="tx2">
                <a:lumMod val="40000"/>
                <a:lumOff val="60000"/>
              </a:schemeClr>
            </a:solidFill>
          </a:ln>
          <a:effectLst/>
        </c:spPr>
        <c:txPr>
          <a:bodyPr rot="-60000000" spcFirstLastPara="1" vertOverflow="ellipsis" vert="horz" wrap="square" anchor="ctr" anchorCtr="1"/>
          <a:lstStyle/>
          <a:p>
            <a:pPr>
              <a:defRPr sz="1197" b="0" i="0" u="none" strike="noStrike" kern="1200" baseline="0">
                <a:solidFill>
                  <a:schemeClr val="tx2"/>
                </a:solidFill>
                <a:latin typeface="+mn-lt"/>
                <a:ea typeface="+mn-ea"/>
                <a:cs typeface="+mn-cs"/>
              </a:defRPr>
            </a:pPr>
            <a:endParaRPr lang="sv-SE"/>
          </a:p>
        </c:txPr>
        <c:crossAx val="761782703"/>
        <c:crosses val="autoZero"/>
        <c:crossBetween val="midCat"/>
      </c:valAx>
      <c:valAx>
        <c:axId val="761782703"/>
        <c:scaling>
          <c:orientation val="minMax"/>
          <c:min val="50"/>
        </c:scaling>
        <c:delete val="0"/>
        <c:axPos val="l"/>
        <c:majorGridlines>
          <c:spPr>
            <a:ln w="9525" cap="flat" cmpd="sng" algn="ctr">
              <a:solidFill>
                <a:schemeClr val="tx2">
                  <a:lumMod val="15000"/>
                  <a:lumOff val="85000"/>
                </a:schemeClr>
              </a:solidFill>
              <a:round/>
            </a:ln>
            <a:effectLst/>
          </c:spPr>
        </c:majorGridlines>
        <c:title>
          <c:tx>
            <c:rich>
              <a:bodyPr rot="-5400000" spcFirstLastPara="1" vertOverflow="ellipsis" vert="horz" wrap="square" anchor="ctr" anchorCtr="1"/>
              <a:lstStyle/>
              <a:p>
                <a:pPr>
                  <a:defRPr sz="1197" b="1" i="0" u="none" strike="noStrike" kern="1200" baseline="0">
                    <a:solidFill>
                      <a:schemeClr val="tx2"/>
                    </a:solidFill>
                    <a:latin typeface="+mn-lt"/>
                    <a:ea typeface="+mn-ea"/>
                    <a:cs typeface="+mn-cs"/>
                  </a:defRPr>
                </a:pPr>
                <a:r>
                  <a:rPr lang="sv-SE"/>
                  <a:t>i kg</a:t>
                </a:r>
              </a:p>
            </c:rich>
          </c:tx>
          <c:overlay val="0"/>
          <c:spPr>
            <a:noFill/>
            <a:ln>
              <a:noFill/>
            </a:ln>
            <a:effectLst/>
          </c:spPr>
          <c:txPr>
            <a:bodyPr rot="-5400000" spcFirstLastPara="1" vertOverflow="ellipsis" vert="horz" wrap="square" anchor="ctr" anchorCtr="1"/>
            <a:lstStyle/>
            <a:p>
              <a:pPr>
                <a:defRPr sz="1197" b="1" i="0" u="none" strike="noStrike" kern="1200" baseline="0">
                  <a:solidFill>
                    <a:schemeClr val="tx2"/>
                  </a:solidFill>
                  <a:latin typeface="+mn-lt"/>
                  <a:ea typeface="+mn-ea"/>
                  <a:cs typeface="+mn-cs"/>
                </a:defRPr>
              </a:pPr>
              <a:endParaRPr lang="sv-SE"/>
            </a:p>
          </c:txPr>
        </c:title>
        <c:numFmt formatCode="General" sourceLinked="1"/>
        <c:majorTickMark val="none"/>
        <c:minorTickMark val="none"/>
        <c:tickLblPos val="nextTo"/>
        <c:spPr>
          <a:noFill/>
          <a:ln>
            <a:solidFill>
              <a:schemeClr val="tx2">
                <a:lumMod val="40000"/>
                <a:lumOff val="60000"/>
              </a:schemeClr>
            </a:solidFill>
          </a:ln>
          <a:effectLst/>
        </c:spPr>
        <c:txPr>
          <a:bodyPr rot="-60000000" spcFirstLastPara="1" vertOverflow="ellipsis" vert="horz" wrap="square" anchor="ctr" anchorCtr="1"/>
          <a:lstStyle/>
          <a:p>
            <a:pPr>
              <a:defRPr sz="1197" b="0" i="0" u="none" strike="noStrike" kern="1200" baseline="0">
                <a:solidFill>
                  <a:schemeClr val="tx2"/>
                </a:solidFill>
                <a:latin typeface="+mn-lt"/>
                <a:ea typeface="+mn-ea"/>
                <a:cs typeface="+mn-cs"/>
              </a:defRPr>
            </a:pPr>
            <a:endParaRPr lang="sv-SE"/>
          </a:p>
        </c:txPr>
        <c:crossAx val="1098438319"/>
        <c:crosses val="autoZero"/>
        <c:crossBetween val="midCat"/>
      </c:valAx>
      <c:spPr>
        <a:noFill/>
        <a:ln>
          <a:noFill/>
        </a:ln>
        <a:effectLst/>
      </c:spPr>
    </c:plotArea>
    <c:plotVisOnly val="1"/>
    <c:dispBlanksAs val="gap"/>
    <c:showDLblsOverMax val="0"/>
  </c:chart>
  <c:spPr>
    <a:noFill/>
    <a:ln>
      <a:noFill/>
    </a:ln>
    <a:effectLst/>
  </c:spPr>
  <c:txPr>
    <a:bodyPr/>
    <a:lstStyle/>
    <a:p>
      <a:pPr>
        <a:defRPr/>
      </a:pPr>
      <a:endParaRPr lang="sv-SE"/>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sv-S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sv-SE"/>
              <a:t>Socker- och fettkonsumtion per dag</a:t>
            </a: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sv-SE"/>
        </a:p>
      </c:txPr>
    </c:title>
    <c:autoTitleDeleted val="0"/>
    <c:plotArea>
      <c:layout/>
      <c:bubbleChart>
        <c:varyColors val="0"/>
        <c:ser>
          <c:idx val="0"/>
          <c:order val="0"/>
          <c:tx>
            <c:strRef>
              <c:f>Blad1!$N$102</c:f>
              <c:strCache>
                <c:ptCount val="1"/>
                <c:pt idx="0">
                  <c:v>USA</c:v>
                </c:pt>
              </c:strCache>
            </c:strRef>
          </c:tx>
          <c:spPr>
            <a:solidFill>
              <a:schemeClr val="accent1">
                <a:alpha val="75000"/>
              </a:schemeClr>
            </a:solidFill>
            <a:ln w="25400">
              <a:noFill/>
            </a:ln>
            <a:effectLst/>
          </c:spPr>
          <c:invertIfNegative val="0"/>
          <c:xVal>
            <c:numRef>
              <c:f>Blad1!$O$102</c:f>
              <c:numCache>
                <c:formatCode>General</c:formatCode>
                <c:ptCount val="1"/>
                <c:pt idx="0">
                  <c:v>120</c:v>
                </c:pt>
              </c:numCache>
            </c:numRef>
          </c:xVal>
          <c:yVal>
            <c:numRef>
              <c:f>Blad1!$P$102</c:f>
              <c:numCache>
                <c:formatCode>General</c:formatCode>
                <c:ptCount val="1"/>
                <c:pt idx="0">
                  <c:v>65</c:v>
                </c:pt>
              </c:numCache>
            </c:numRef>
          </c:yVal>
          <c:bubbleSize>
            <c:numRef>
              <c:f>Blad1!$Q$102</c:f>
              <c:numCache>
                <c:formatCode>General</c:formatCode>
                <c:ptCount val="1"/>
                <c:pt idx="0">
                  <c:v>328</c:v>
                </c:pt>
              </c:numCache>
            </c:numRef>
          </c:bubbleSize>
          <c:bubble3D val="1"/>
          <c:extLst>
            <c:ext xmlns:c16="http://schemas.microsoft.com/office/drawing/2014/chart" uri="{C3380CC4-5D6E-409C-BE32-E72D297353CC}">
              <c16:uniqueId val="{00000000-815A-4A6A-B16D-F6791C832056}"/>
            </c:ext>
          </c:extLst>
        </c:ser>
        <c:ser>
          <c:idx val="1"/>
          <c:order val="1"/>
          <c:tx>
            <c:strRef>
              <c:f>Blad1!$N$103</c:f>
              <c:strCache>
                <c:ptCount val="1"/>
                <c:pt idx="0">
                  <c:v>Grossbritanien</c:v>
                </c:pt>
              </c:strCache>
            </c:strRef>
          </c:tx>
          <c:spPr>
            <a:solidFill>
              <a:schemeClr val="accent2">
                <a:alpha val="75000"/>
              </a:schemeClr>
            </a:solidFill>
            <a:ln w="25400">
              <a:noFill/>
            </a:ln>
            <a:effectLst/>
          </c:spPr>
          <c:invertIfNegative val="0"/>
          <c:xVal>
            <c:numRef>
              <c:f>Blad1!$O$103</c:f>
              <c:numCache>
                <c:formatCode>General</c:formatCode>
                <c:ptCount val="1"/>
                <c:pt idx="0">
                  <c:v>65</c:v>
                </c:pt>
              </c:numCache>
            </c:numRef>
          </c:xVal>
          <c:yVal>
            <c:numRef>
              <c:f>Blad1!$P$103</c:f>
              <c:numCache>
                <c:formatCode>General</c:formatCode>
                <c:ptCount val="1"/>
                <c:pt idx="0">
                  <c:v>80</c:v>
                </c:pt>
              </c:numCache>
            </c:numRef>
          </c:yVal>
          <c:bubbleSize>
            <c:numRef>
              <c:f>Blad1!$Q$103</c:f>
              <c:numCache>
                <c:formatCode>General</c:formatCode>
                <c:ptCount val="1"/>
                <c:pt idx="0">
                  <c:v>67</c:v>
                </c:pt>
              </c:numCache>
            </c:numRef>
          </c:bubbleSize>
          <c:bubble3D val="1"/>
          <c:extLst>
            <c:ext xmlns:c16="http://schemas.microsoft.com/office/drawing/2014/chart" uri="{C3380CC4-5D6E-409C-BE32-E72D297353CC}">
              <c16:uniqueId val="{00000001-815A-4A6A-B16D-F6791C832056}"/>
            </c:ext>
          </c:extLst>
        </c:ser>
        <c:ser>
          <c:idx val="2"/>
          <c:order val="2"/>
          <c:tx>
            <c:strRef>
              <c:f>Blad1!$N$104</c:f>
              <c:strCache>
                <c:ptCount val="1"/>
                <c:pt idx="0">
                  <c:v>Kuba</c:v>
                </c:pt>
              </c:strCache>
            </c:strRef>
          </c:tx>
          <c:spPr>
            <a:solidFill>
              <a:schemeClr val="accent3">
                <a:alpha val="75000"/>
              </a:schemeClr>
            </a:solidFill>
            <a:ln w="25400">
              <a:noFill/>
            </a:ln>
            <a:effectLst/>
          </c:spPr>
          <c:invertIfNegative val="0"/>
          <c:xVal>
            <c:numRef>
              <c:f>Blad1!$O$104</c:f>
              <c:numCache>
                <c:formatCode>General</c:formatCode>
                <c:ptCount val="1"/>
                <c:pt idx="0">
                  <c:v>71.8</c:v>
                </c:pt>
              </c:numCache>
            </c:numRef>
          </c:xVal>
          <c:yVal>
            <c:numRef>
              <c:f>Blad1!$P$104</c:f>
              <c:numCache>
                <c:formatCode>General</c:formatCode>
                <c:ptCount val="1"/>
                <c:pt idx="0">
                  <c:v>68</c:v>
                </c:pt>
              </c:numCache>
            </c:numRef>
          </c:yVal>
          <c:bubbleSize>
            <c:numRef>
              <c:f>Blad1!$Q$104</c:f>
              <c:numCache>
                <c:formatCode>General</c:formatCode>
                <c:ptCount val="1"/>
                <c:pt idx="0">
                  <c:v>12</c:v>
                </c:pt>
              </c:numCache>
            </c:numRef>
          </c:bubbleSize>
          <c:bubble3D val="1"/>
          <c:extLst>
            <c:ext xmlns:c16="http://schemas.microsoft.com/office/drawing/2014/chart" uri="{C3380CC4-5D6E-409C-BE32-E72D297353CC}">
              <c16:uniqueId val="{00000002-815A-4A6A-B16D-F6791C832056}"/>
            </c:ext>
          </c:extLst>
        </c:ser>
        <c:ser>
          <c:idx val="4"/>
          <c:order val="3"/>
          <c:tx>
            <c:strRef>
              <c:f>Blad1!$N$105</c:f>
              <c:strCache>
                <c:ptCount val="1"/>
                <c:pt idx="0">
                  <c:v>Guatemala</c:v>
                </c:pt>
              </c:strCache>
            </c:strRef>
          </c:tx>
          <c:spPr>
            <a:solidFill>
              <a:schemeClr val="accent5">
                <a:alpha val="75000"/>
              </a:schemeClr>
            </a:solidFill>
            <a:ln w="25400">
              <a:noFill/>
            </a:ln>
            <a:effectLst/>
          </c:spPr>
          <c:invertIfNegative val="0"/>
          <c:xVal>
            <c:numRef>
              <c:f>Blad1!$O$105</c:f>
              <c:numCache>
                <c:formatCode>General</c:formatCode>
                <c:ptCount val="1"/>
                <c:pt idx="0">
                  <c:v>58.2</c:v>
                </c:pt>
              </c:numCache>
            </c:numRef>
          </c:xVal>
          <c:yVal>
            <c:numRef>
              <c:f>Blad1!$P$105</c:f>
              <c:numCache>
                <c:formatCode>General</c:formatCode>
                <c:ptCount val="1"/>
                <c:pt idx="0">
                  <c:v>64</c:v>
                </c:pt>
              </c:numCache>
            </c:numRef>
          </c:yVal>
          <c:bubbleSize>
            <c:numRef>
              <c:f>Blad1!$Q$105</c:f>
              <c:numCache>
                <c:formatCode>General</c:formatCode>
                <c:ptCount val="1"/>
                <c:pt idx="0">
                  <c:v>17</c:v>
                </c:pt>
              </c:numCache>
            </c:numRef>
          </c:bubbleSize>
          <c:bubble3D val="1"/>
          <c:extLst>
            <c:ext xmlns:c16="http://schemas.microsoft.com/office/drawing/2014/chart" uri="{C3380CC4-5D6E-409C-BE32-E72D297353CC}">
              <c16:uniqueId val="{00000003-815A-4A6A-B16D-F6791C832056}"/>
            </c:ext>
          </c:extLst>
        </c:ser>
        <c:ser>
          <c:idx val="5"/>
          <c:order val="4"/>
          <c:tx>
            <c:strRef>
              <c:f>Blad1!$N$106</c:f>
              <c:strCache>
                <c:ptCount val="1"/>
                <c:pt idx="0">
                  <c:v>Brasilien</c:v>
                </c:pt>
              </c:strCache>
            </c:strRef>
          </c:tx>
          <c:spPr>
            <a:solidFill>
              <a:schemeClr val="accent6">
                <a:alpha val="75000"/>
              </a:schemeClr>
            </a:solidFill>
            <a:ln w="25400">
              <a:noFill/>
            </a:ln>
            <a:effectLst/>
          </c:spPr>
          <c:invertIfNegative val="0"/>
          <c:xVal>
            <c:numRef>
              <c:f>Blad1!$O$106</c:f>
              <c:numCache>
                <c:formatCode>General</c:formatCode>
                <c:ptCount val="1"/>
                <c:pt idx="0">
                  <c:v>57.9</c:v>
                </c:pt>
              </c:numCache>
            </c:numRef>
          </c:xVal>
          <c:yVal>
            <c:numRef>
              <c:f>Blad1!$P$106</c:f>
              <c:numCache>
                <c:formatCode>General</c:formatCode>
                <c:ptCount val="1"/>
                <c:pt idx="0">
                  <c:v>82</c:v>
                </c:pt>
              </c:numCache>
            </c:numRef>
          </c:yVal>
          <c:bubbleSize>
            <c:numRef>
              <c:f>Blad1!$Q$106</c:f>
              <c:numCache>
                <c:formatCode>General</c:formatCode>
                <c:ptCount val="1"/>
                <c:pt idx="0">
                  <c:v>211</c:v>
                </c:pt>
              </c:numCache>
            </c:numRef>
          </c:bubbleSize>
          <c:bubble3D val="1"/>
          <c:extLst>
            <c:ext xmlns:c16="http://schemas.microsoft.com/office/drawing/2014/chart" uri="{C3380CC4-5D6E-409C-BE32-E72D297353CC}">
              <c16:uniqueId val="{00000004-815A-4A6A-B16D-F6791C832056}"/>
            </c:ext>
          </c:extLst>
        </c:ser>
        <c:ser>
          <c:idx val="6"/>
          <c:order val="5"/>
          <c:tx>
            <c:strRef>
              <c:f>Blad1!$N$107</c:f>
              <c:strCache>
                <c:ptCount val="1"/>
                <c:pt idx="0">
                  <c:v>Thailand</c:v>
                </c:pt>
              </c:strCache>
            </c:strRef>
          </c:tx>
          <c:spPr>
            <a:solidFill>
              <a:schemeClr val="accent1">
                <a:lumMod val="60000"/>
                <a:alpha val="75000"/>
              </a:schemeClr>
            </a:solidFill>
            <a:ln w="25400">
              <a:noFill/>
            </a:ln>
            <a:effectLst/>
          </c:spPr>
          <c:invertIfNegative val="0"/>
          <c:xVal>
            <c:numRef>
              <c:f>Blad1!$O$107</c:f>
              <c:numCache>
                <c:formatCode>General</c:formatCode>
                <c:ptCount val="1"/>
                <c:pt idx="0">
                  <c:v>51.2</c:v>
                </c:pt>
              </c:numCache>
            </c:numRef>
          </c:xVal>
          <c:yVal>
            <c:numRef>
              <c:f>Blad1!$P$107</c:f>
              <c:numCache>
                <c:formatCode>General</c:formatCode>
                <c:ptCount val="1"/>
                <c:pt idx="0">
                  <c:v>55</c:v>
                </c:pt>
              </c:numCache>
            </c:numRef>
          </c:yVal>
          <c:bubbleSize>
            <c:numRef>
              <c:f>Blad1!$Q$107</c:f>
              <c:numCache>
                <c:formatCode>General</c:formatCode>
                <c:ptCount val="1"/>
                <c:pt idx="0">
                  <c:v>70</c:v>
                </c:pt>
              </c:numCache>
            </c:numRef>
          </c:bubbleSize>
          <c:bubble3D val="1"/>
          <c:extLst>
            <c:ext xmlns:c16="http://schemas.microsoft.com/office/drawing/2014/chart" uri="{C3380CC4-5D6E-409C-BE32-E72D297353CC}">
              <c16:uniqueId val="{00000005-815A-4A6A-B16D-F6791C832056}"/>
            </c:ext>
          </c:extLst>
        </c:ser>
        <c:ser>
          <c:idx val="7"/>
          <c:order val="6"/>
          <c:tx>
            <c:strRef>
              <c:f>Blad1!$N$108</c:f>
              <c:strCache>
                <c:ptCount val="1"/>
                <c:pt idx="0">
                  <c:v>El Salvador</c:v>
                </c:pt>
              </c:strCache>
            </c:strRef>
          </c:tx>
          <c:spPr>
            <a:solidFill>
              <a:schemeClr val="accent2">
                <a:lumMod val="60000"/>
                <a:alpha val="75000"/>
              </a:schemeClr>
            </a:solidFill>
            <a:ln w="25400">
              <a:noFill/>
            </a:ln>
            <a:effectLst/>
          </c:spPr>
          <c:invertIfNegative val="0"/>
          <c:xVal>
            <c:numRef>
              <c:f>Blad1!$O$108</c:f>
              <c:numCache>
                <c:formatCode>General</c:formatCode>
                <c:ptCount val="1"/>
                <c:pt idx="0">
                  <c:v>49.4</c:v>
                </c:pt>
              </c:numCache>
            </c:numRef>
          </c:xVal>
          <c:yVal>
            <c:numRef>
              <c:f>Blad1!$P$108</c:f>
              <c:numCache>
                <c:formatCode>General</c:formatCode>
                <c:ptCount val="1"/>
                <c:pt idx="0">
                  <c:v>74</c:v>
                </c:pt>
              </c:numCache>
            </c:numRef>
          </c:yVal>
          <c:bubbleSize>
            <c:numRef>
              <c:f>Blad1!$Q$108</c:f>
              <c:numCache>
                <c:formatCode>General</c:formatCode>
                <c:ptCount val="1"/>
                <c:pt idx="0">
                  <c:v>7</c:v>
                </c:pt>
              </c:numCache>
            </c:numRef>
          </c:bubbleSize>
          <c:bubble3D val="1"/>
          <c:extLst>
            <c:ext xmlns:c16="http://schemas.microsoft.com/office/drawing/2014/chart" uri="{C3380CC4-5D6E-409C-BE32-E72D297353CC}">
              <c16:uniqueId val="{00000006-815A-4A6A-B16D-F6791C832056}"/>
            </c:ext>
          </c:extLst>
        </c:ser>
        <c:ser>
          <c:idx val="8"/>
          <c:order val="7"/>
          <c:tx>
            <c:strRef>
              <c:f>Blad1!$N$109</c:f>
              <c:strCache>
                <c:ptCount val="1"/>
                <c:pt idx="0">
                  <c:v>Schweiz</c:v>
                </c:pt>
              </c:strCache>
            </c:strRef>
          </c:tx>
          <c:spPr>
            <a:solidFill>
              <a:schemeClr val="accent3">
                <a:lumMod val="60000"/>
                <a:alpha val="75000"/>
              </a:schemeClr>
            </a:solidFill>
            <a:ln w="25400">
              <a:noFill/>
            </a:ln>
            <a:effectLst/>
          </c:spPr>
          <c:invertIfNegative val="0"/>
          <c:xVal>
            <c:numRef>
              <c:f>Blad1!$O$109</c:f>
              <c:numCache>
                <c:formatCode>General</c:formatCode>
                <c:ptCount val="1"/>
                <c:pt idx="0">
                  <c:v>49.2</c:v>
                </c:pt>
              </c:numCache>
            </c:numRef>
          </c:xVal>
          <c:yVal>
            <c:numRef>
              <c:f>Blad1!$P$109</c:f>
              <c:numCache>
                <c:formatCode>General</c:formatCode>
                <c:ptCount val="1"/>
                <c:pt idx="0">
                  <c:v>62</c:v>
                </c:pt>
              </c:numCache>
            </c:numRef>
          </c:yVal>
          <c:bubbleSize>
            <c:numRef>
              <c:f>Blad1!$Q$109</c:f>
              <c:numCache>
                <c:formatCode>General</c:formatCode>
                <c:ptCount val="1"/>
                <c:pt idx="0">
                  <c:v>8.5</c:v>
                </c:pt>
              </c:numCache>
            </c:numRef>
          </c:bubbleSize>
          <c:bubble3D val="1"/>
          <c:extLst>
            <c:ext xmlns:c16="http://schemas.microsoft.com/office/drawing/2014/chart" uri="{C3380CC4-5D6E-409C-BE32-E72D297353CC}">
              <c16:uniqueId val="{00000007-815A-4A6A-B16D-F6791C832056}"/>
            </c:ext>
          </c:extLst>
        </c:ser>
        <c:ser>
          <c:idx val="3"/>
          <c:order val="8"/>
          <c:tx>
            <c:strRef>
              <c:f>Blad1!$N$110</c:f>
              <c:strCache>
                <c:ptCount val="1"/>
                <c:pt idx="0">
                  <c:v>Russland</c:v>
                </c:pt>
              </c:strCache>
            </c:strRef>
          </c:tx>
          <c:spPr>
            <a:solidFill>
              <a:schemeClr val="accent4">
                <a:alpha val="75000"/>
              </a:schemeClr>
            </a:solidFill>
            <a:ln w="25400">
              <a:noFill/>
            </a:ln>
            <a:effectLst/>
          </c:spPr>
          <c:invertIfNegative val="0"/>
          <c:xVal>
            <c:numRef>
              <c:f>Blad1!$O$110</c:f>
              <c:numCache>
                <c:formatCode>General</c:formatCode>
                <c:ptCount val="1"/>
                <c:pt idx="0">
                  <c:v>54.6</c:v>
                </c:pt>
              </c:numCache>
            </c:numRef>
          </c:xVal>
          <c:yVal>
            <c:numRef>
              <c:f>Blad1!$P$110</c:f>
              <c:numCache>
                <c:formatCode>General</c:formatCode>
                <c:ptCount val="1"/>
                <c:pt idx="0">
                  <c:v>70</c:v>
                </c:pt>
              </c:numCache>
            </c:numRef>
          </c:yVal>
          <c:bubbleSize>
            <c:numRef>
              <c:f>Blad1!$Q$110</c:f>
              <c:numCache>
                <c:formatCode>General</c:formatCode>
                <c:ptCount val="1"/>
                <c:pt idx="0">
                  <c:v>145</c:v>
                </c:pt>
              </c:numCache>
            </c:numRef>
          </c:bubbleSize>
          <c:bubble3D val="1"/>
          <c:extLst>
            <c:ext xmlns:c16="http://schemas.microsoft.com/office/drawing/2014/chart" uri="{C3380CC4-5D6E-409C-BE32-E72D297353CC}">
              <c16:uniqueId val="{00000008-815A-4A6A-B16D-F6791C832056}"/>
            </c:ext>
          </c:extLst>
        </c:ser>
        <c:ser>
          <c:idx val="9"/>
          <c:order val="9"/>
          <c:tx>
            <c:strRef>
              <c:f>Blad1!$N$111</c:f>
              <c:strCache>
                <c:ptCount val="1"/>
                <c:pt idx="0">
                  <c:v>Argentinien</c:v>
                </c:pt>
              </c:strCache>
            </c:strRef>
          </c:tx>
          <c:spPr>
            <a:solidFill>
              <a:schemeClr val="accent4">
                <a:lumMod val="60000"/>
                <a:alpha val="75000"/>
              </a:schemeClr>
            </a:solidFill>
            <a:ln w="25400">
              <a:noFill/>
            </a:ln>
            <a:effectLst/>
          </c:spPr>
          <c:invertIfNegative val="0"/>
          <c:xVal>
            <c:numRef>
              <c:f>Blad1!$O$111</c:f>
              <c:numCache>
                <c:formatCode>General</c:formatCode>
                <c:ptCount val="1"/>
                <c:pt idx="0">
                  <c:v>42.1</c:v>
                </c:pt>
              </c:numCache>
            </c:numRef>
          </c:xVal>
          <c:yVal>
            <c:numRef>
              <c:f>Blad1!$P$111</c:f>
              <c:numCache>
                <c:formatCode>General</c:formatCode>
                <c:ptCount val="1"/>
                <c:pt idx="0">
                  <c:v>72</c:v>
                </c:pt>
              </c:numCache>
            </c:numRef>
          </c:yVal>
          <c:bubbleSize>
            <c:numRef>
              <c:f>Blad1!$Q$111</c:f>
              <c:numCache>
                <c:formatCode>General</c:formatCode>
                <c:ptCount val="1"/>
                <c:pt idx="0">
                  <c:v>45</c:v>
                </c:pt>
              </c:numCache>
            </c:numRef>
          </c:bubbleSize>
          <c:bubble3D val="1"/>
          <c:extLst>
            <c:ext xmlns:c16="http://schemas.microsoft.com/office/drawing/2014/chart" uri="{C3380CC4-5D6E-409C-BE32-E72D297353CC}">
              <c16:uniqueId val="{00000009-815A-4A6A-B16D-F6791C832056}"/>
            </c:ext>
          </c:extLst>
        </c:ser>
        <c:ser>
          <c:idx val="10"/>
          <c:order val="10"/>
          <c:tx>
            <c:strRef>
              <c:f>Blad1!$N$112</c:f>
              <c:strCache>
                <c:ptCount val="1"/>
                <c:pt idx="0">
                  <c:v>Südafrika</c:v>
                </c:pt>
              </c:strCache>
            </c:strRef>
          </c:tx>
          <c:spPr>
            <a:solidFill>
              <a:schemeClr val="accent5">
                <a:lumMod val="60000"/>
                <a:alpha val="75000"/>
              </a:schemeClr>
            </a:solidFill>
            <a:ln w="25400">
              <a:noFill/>
            </a:ln>
            <a:effectLst/>
          </c:spPr>
          <c:invertIfNegative val="0"/>
          <c:xVal>
            <c:numRef>
              <c:f>Blad1!$O$112</c:f>
              <c:numCache>
                <c:formatCode>General</c:formatCode>
                <c:ptCount val="1"/>
                <c:pt idx="0">
                  <c:v>39.9</c:v>
                </c:pt>
              </c:numCache>
            </c:numRef>
          </c:xVal>
          <c:yVal>
            <c:numRef>
              <c:f>Blad1!$P$112</c:f>
              <c:numCache>
                <c:formatCode>General</c:formatCode>
                <c:ptCount val="1"/>
                <c:pt idx="0">
                  <c:v>56</c:v>
                </c:pt>
              </c:numCache>
            </c:numRef>
          </c:yVal>
          <c:bubbleSize>
            <c:numRef>
              <c:f>Blad1!$Q$112</c:f>
              <c:numCache>
                <c:formatCode>General</c:formatCode>
                <c:ptCount val="1"/>
                <c:pt idx="0">
                  <c:v>59</c:v>
                </c:pt>
              </c:numCache>
            </c:numRef>
          </c:bubbleSize>
          <c:bubble3D val="1"/>
          <c:extLst>
            <c:ext xmlns:c16="http://schemas.microsoft.com/office/drawing/2014/chart" uri="{C3380CC4-5D6E-409C-BE32-E72D297353CC}">
              <c16:uniqueId val="{0000000A-815A-4A6A-B16D-F6791C832056}"/>
            </c:ext>
          </c:extLst>
        </c:ser>
        <c:ser>
          <c:idx val="11"/>
          <c:order val="11"/>
          <c:tx>
            <c:strRef>
              <c:f>Blad1!$N$113</c:f>
              <c:strCache>
                <c:ptCount val="1"/>
                <c:pt idx="0">
                  <c:v>Mexiko</c:v>
                </c:pt>
              </c:strCache>
            </c:strRef>
          </c:tx>
          <c:spPr>
            <a:solidFill>
              <a:schemeClr val="accent6">
                <a:lumMod val="60000"/>
                <a:alpha val="75000"/>
              </a:schemeClr>
            </a:solidFill>
            <a:ln w="25400">
              <a:noFill/>
            </a:ln>
            <a:effectLst/>
          </c:spPr>
          <c:invertIfNegative val="0"/>
          <c:xVal>
            <c:numRef>
              <c:f>Blad1!$O$113</c:f>
              <c:numCache>
                <c:formatCode>General</c:formatCode>
                <c:ptCount val="1"/>
                <c:pt idx="0">
                  <c:v>39.700000000000003</c:v>
                </c:pt>
              </c:numCache>
            </c:numRef>
          </c:xVal>
          <c:yVal>
            <c:numRef>
              <c:f>Blad1!$P$113</c:f>
              <c:numCache>
                <c:formatCode>General</c:formatCode>
                <c:ptCount val="1"/>
                <c:pt idx="0">
                  <c:v>66</c:v>
                </c:pt>
              </c:numCache>
            </c:numRef>
          </c:yVal>
          <c:bubbleSize>
            <c:numRef>
              <c:f>Blad1!$Q$113</c:f>
              <c:numCache>
                <c:formatCode>General</c:formatCode>
                <c:ptCount val="1"/>
                <c:pt idx="0">
                  <c:v>128</c:v>
                </c:pt>
              </c:numCache>
            </c:numRef>
          </c:bubbleSize>
          <c:bubble3D val="1"/>
          <c:extLst>
            <c:ext xmlns:c16="http://schemas.microsoft.com/office/drawing/2014/chart" uri="{C3380CC4-5D6E-409C-BE32-E72D297353CC}">
              <c16:uniqueId val="{0000000B-815A-4A6A-B16D-F6791C832056}"/>
            </c:ext>
          </c:extLst>
        </c:ser>
        <c:dLbls>
          <c:showLegendKey val="0"/>
          <c:showVal val="0"/>
          <c:showCatName val="0"/>
          <c:showSerName val="0"/>
          <c:showPercent val="0"/>
          <c:showBubbleSize val="0"/>
        </c:dLbls>
        <c:bubbleScale val="100"/>
        <c:showNegBubbles val="0"/>
        <c:axId val="1077466607"/>
        <c:axId val="922405279"/>
      </c:bubbleChart>
      <c:valAx>
        <c:axId val="1077466607"/>
        <c:scaling>
          <c:orientation val="minMax"/>
          <c:max val="130"/>
          <c:min val="30"/>
        </c:scaling>
        <c:delete val="0"/>
        <c:axPos val="b"/>
        <c:majorGridlines>
          <c:spPr>
            <a:ln w="9525" cap="flat" cmpd="sng" algn="ctr">
              <a:solidFill>
                <a:schemeClr val="tx1">
                  <a:lumMod val="15000"/>
                  <a:lumOff val="85000"/>
                </a:schemeClr>
              </a:solidFill>
              <a:round/>
            </a:ln>
            <a:effectLst/>
          </c:spPr>
        </c:majorGridlines>
        <c:title>
          <c:tx>
            <c:rich>
              <a:bodyPr rot="0" spcFirstLastPara="1" vertOverflow="ellipsis" vert="horz" wrap="square" anchor="ctr" anchorCtr="1"/>
              <a:lstStyle/>
              <a:p>
                <a:pPr>
                  <a:defRPr sz="1000" b="1" i="0" u="none" strike="noStrike" kern="1200" baseline="0">
                    <a:solidFill>
                      <a:schemeClr val="tx1">
                        <a:lumMod val="65000"/>
                        <a:lumOff val="35000"/>
                      </a:schemeClr>
                    </a:solidFill>
                    <a:latin typeface="+mn-lt"/>
                    <a:ea typeface="+mn-ea"/>
                    <a:cs typeface="+mn-cs"/>
                  </a:defRPr>
                </a:pPr>
                <a:r>
                  <a:rPr lang="sv-SE" b="1"/>
                  <a:t>Socker</a:t>
                </a:r>
              </a:p>
            </c:rich>
          </c:tx>
          <c:overlay val="0"/>
          <c:spPr>
            <a:noFill/>
            <a:ln>
              <a:noFill/>
            </a:ln>
            <a:effectLst/>
          </c:spPr>
          <c:txPr>
            <a:bodyPr rot="0" spcFirstLastPara="1" vertOverflow="ellipsis" vert="horz" wrap="square" anchor="ctr" anchorCtr="1"/>
            <a:lstStyle/>
            <a:p>
              <a:pPr>
                <a:defRPr sz="1000" b="1" i="0" u="none" strike="noStrike" kern="1200" baseline="0">
                  <a:solidFill>
                    <a:schemeClr val="tx1">
                      <a:lumMod val="65000"/>
                      <a:lumOff val="35000"/>
                    </a:schemeClr>
                  </a:solidFill>
                  <a:latin typeface="+mn-lt"/>
                  <a:ea typeface="+mn-ea"/>
                  <a:cs typeface="+mn-cs"/>
                </a:defRPr>
              </a:pPr>
              <a:endParaRPr lang="sv-SE"/>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sv-SE"/>
          </a:p>
        </c:txPr>
        <c:crossAx val="922405279"/>
        <c:crosses val="autoZero"/>
        <c:crossBetween val="midCat"/>
      </c:valAx>
      <c:valAx>
        <c:axId val="922405279"/>
        <c:scaling>
          <c:orientation val="minMax"/>
          <c:min val="5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1" i="0" u="none" strike="noStrike" kern="1200" baseline="0">
                    <a:solidFill>
                      <a:schemeClr val="tx1">
                        <a:lumMod val="65000"/>
                        <a:lumOff val="35000"/>
                      </a:schemeClr>
                    </a:solidFill>
                    <a:latin typeface="+mn-lt"/>
                    <a:ea typeface="+mn-ea"/>
                    <a:cs typeface="+mn-cs"/>
                  </a:defRPr>
                </a:pPr>
                <a:r>
                  <a:rPr lang="sv-SE" b="1"/>
                  <a:t>Fet</a:t>
                </a:r>
              </a:p>
            </c:rich>
          </c:tx>
          <c:overlay val="0"/>
          <c:spPr>
            <a:noFill/>
            <a:ln>
              <a:noFill/>
            </a:ln>
            <a:effectLst/>
          </c:spPr>
          <c:txPr>
            <a:bodyPr rot="-5400000" spcFirstLastPara="1" vertOverflow="ellipsis" vert="horz" wrap="square" anchor="ctr" anchorCtr="1"/>
            <a:lstStyle/>
            <a:p>
              <a:pPr>
                <a:defRPr sz="1000" b="1" i="0" u="none" strike="noStrike" kern="1200" baseline="0">
                  <a:solidFill>
                    <a:schemeClr val="tx1">
                      <a:lumMod val="65000"/>
                      <a:lumOff val="35000"/>
                    </a:schemeClr>
                  </a:solidFill>
                  <a:latin typeface="+mn-lt"/>
                  <a:ea typeface="+mn-ea"/>
                  <a:cs typeface="+mn-cs"/>
                </a:defRPr>
              </a:pPr>
              <a:endParaRPr lang="sv-SE"/>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sv-SE"/>
          </a:p>
        </c:txPr>
        <c:crossAx val="1077466607"/>
        <c:crosses val="autoZero"/>
        <c:crossBetween val="midCat"/>
      </c:valAx>
      <c:spPr>
        <a:noFill/>
        <a:ln>
          <a:noFill/>
        </a:ln>
        <a:effectLst/>
      </c:spPr>
    </c:plotArea>
    <c:plotVisOnly val="1"/>
    <c:dispBlanksAs val="gap"/>
    <c:showDLblsOverMax val="0"/>
  </c:chart>
  <c:spPr>
    <a:noFill/>
    <a:ln>
      <a:noFill/>
    </a:ln>
    <a:effectLst/>
  </c:spPr>
  <c:txPr>
    <a:bodyPr/>
    <a:lstStyle/>
    <a:p>
      <a:pPr>
        <a:defRPr/>
      </a:pPr>
      <a:endParaRPr lang="sv-SE"/>
    </a:p>
  </c:txPr>
  <c:externalData r:id="rId3">
    <c:autoUpdate val="0"/>
  </c:externalData>
</c:chartSpace>
</file>

<file path=ppt/charts/chartEx1.xml><?xml version="1.0" encoding="utf-8"?>
<cx:chartSpace xmlns:a="http://schemas.openxmlformats.org/drawingml/2006/main" xmlns:r="http://schemas.openxmlformats.org/officeDocument/2006/relationships" xmlns:cx="http://schemas.microsoft.com/office/drawing/2014/chartex">
  <cx:chartData>
    <cx:externalData r:id="rId1" cx:autoUpdate="0"/>
    <cx:data id="0">
      <cx:strDim type="cat">
        <cx:f>Blad1!$T$52:$T$57</cx:f>
        <cx:lvl ptCount="6">
          <cx:pt idx="0">Omsättningen</cx:pt>
          <cx:pt idx="1">Rabatt</cx:pt>
          <cx:pt idx="2">P-kostnader</cx:pt>
          <cx:pt idx="3">M-kostnader</cx:pt>
          <cx:pt idx="4">OH-kostnader</cx:pt>
          <cx:pt idx="5">TB</cx:pt>
        </cx:lvl>
      </cx:strDim>
      <cx:numDim type="val">
        <cx:f>Blad1!$U$52:$U$57</cx:f>
        <cx:lvl ptCount="6" formatCode="Standard">
          <cx:pt idx="0">25000</cx:pt>
          <cx:pt idx="1">-1500</cx:pt>
          <cx:pt idx="2">-10000</cx:pt>
          <cx:pt idx="3">-6000</cx:pt>
          <cx:pt idx="4">-1250</cx:pt>
          <cx:pt idx="5">6250</cx:pt>
        </cx:lvl>
      </cx:numDim>
    </cx:data>
  </cx:chartData>
  <cx:chart>
    <cx:title pos="t" align="ctr" overlay="0">
      <cx:tx>
        <cx:txData>
          <cx:v>Täckningsbidrag</cx:v>
        </cx:txData>
      </cx:tx>
      <cx:txPr>
        <a:bodyPr spcFirstLastPara="1" vertOverflow="ellipsis" horzOverflow="overflow" wrap="square" lIns="0" tIns="0" rIns="0" bIns="0" anchor="ctr" anchorCtr="1"/>
        <a:lstStyle/>
        <a:p>
          <a:pPr algn="ctr" rtl="0">
            <a:defRPr b="1"/>
          </a:pPr>
          <a:r>
            <a:rPr lang="sv-SE" sz="1400" b="1" i="0" u="none" strike="noStrike" baseline="0">
              <a:solidFill>
                <a:sysClr val="windowText" lastClr="000000">
                  <a:lumMod val="65000"/>
                  <a:lumOff val="35000"/>
                </a:sysClr>
              </a:solidFill>
              <a:latin typeface="Calibri" panose="020F0502020204030204"/>
            </a:rPr>
            <a:t>Täckningsbidrag</a:t>
          </a:r>
        </a:p>
      </cx:txPr>
    </cx:title>
    <cx:plotArea>
      <cx:plotAreaRegion>
        <cx:series layoutId="waterfall" uniqueId="{791A8E74-B513-4A5E-AC8E-9BA3964E4639}">
          <cx:dataPt idx="5">
            <cx:spPr>
              <a:solidFill>
                <a:srgbClr val="98C21D">
                  <a:lumMod val="75000"/>
                </a:srgbClr>
              </a:solidFill>
            </cx:spPr>
          </cx:dataPt>
          <cx:dataLabels pos="outEnd">
            <cx:txPr>
              <a:bodyPr spcFirstLastPara="1" vertOverflow="ellipsis" horzOverflow="overflow" wrap="square" lIns="0" tIns="0" rIns="0" bIns="0" anchor="ctr" anchorCtr="1"/>
              <a:lstStyle/>
              <a:p>
                <a:pPr algn="ctr" rtl="0">
                  <a:defRPr sz="800"/>
                </a:pPr>
                <a:endParaRPr lang="sv-SE" sz="800" b="0" i="0" u="none" strike="noStrike" baseline="0">
                  <a:solidFill>
                    <a:prstClr val="black">
                      <a:lumMod val="65000"/>
                      <a:lumOff val="35000"/>
                    </a:prstClr>
                  </a:solidFill>
                  <a:latin typeface="Corbel" panose="020B0503020204020204"/>
                </a:endParaRPr>
              </a:p>
            </cx:txPr>
            <cx:visibility seriesName="0" categoryName="0" value="1"/>
          </cx:dataLabels>
          <cx:dataId val="0"/>
          <cx:layoutPr>
            <cx:visibility connectorLines="1"/>
            <cx:subtotals>
              <cx:idx val="5"/>
            </cx:subtotals>
          </cx:layoutPr>
        </cx:series>
      </cx:plotAreaRegion>
      <cx:axis id="0">
        <cx:catScaling gapWidth="0.5"/>
        <cx:tickLabels/>
        <cx:txPr>
          <a:bodyPr spcFirstLastPara="1" vertOverflow="ellipsis" horzOverflow="overflow" wrap="square" lIns="0" tIns="0" rIns="0" bIns="0" anchor="ctr" anchorCtr="1"/>
          <a:lstStyle/>
          <a:p>
            <a:pPr algn="ctr" rtl="0">
              <a:defRPr sz="800" b="1"/>
            </a:pPr>
            <a:endParaRPr lang="sv-SE" sz="800" b="1" i="0" u="none" strike="noStrike" baseline="0">
              <a:solidFill>
                <a:prstClr val="black">
                  <a:lumMod val="65000"/>
                  <a:lumOff val="35000"/>
                </a:prstClr>
              </a:solidFill>
              <a:latin typeface="Corbel" panose="020B0503020204020204"/>
            </a:endParaRPr>
          </a:p>
        </cx:txPr>
      </cx:axis>
      <cx:axis id="1">
        <cx:valScaling/>
        <cx:majorGridlines/>
        <cx:tickLabels/>
        <cx:txPr>
          <a:bodyPr spcFirstLastPara="1" vertOverflow="ellipsis" horzOverflow="overflow" wrap="square" lIns="0" tIns="0" rIns="0" bIns="0" anchor="ctr" anchorCtr="1"/>
          <a:lstStyle/>
          <a:p>
            <a:pPr algn="ctr" rtl="0">
              <a:defRPr sz="800"/>
            </a:pPr>
            <a:endParaRPr lang="sv-SE" sz="800" b="0" i="0" u="none" strike="noStrike" baseline="0">
              <a:solidFill>
                <a:prstClr val="black">
                  <a:lumMod val="65000"/>
                  <a:lumOff val="35000"/>
                </a:prstClr>
              </a:solidFill>
              <a:latin typeface="Corbel" panose="020B0503020204020204"/>
            </a:endParaRPr>
          </a:p>
        </cx:txPr>
      </cx:axis>
    </cx:plotArea>
    <cx:legend pos="t" align="ctr" overlay="0">
      <cx:txPr>
        <a:bodyPr spcFirstLastPara="1" vertOverflow="ellipsis" horzOverflow="overflow" wrap="square" lIns="0" tIns="0" rIns="0" bIns="0" anchor="ctr" anchorCtr="1"/>
        <a:lstStyle/>
        <a:p>
          <a:pPr algn="ctr" rtl="0">
            <a:defRPr/>
          </a:pPr>
          <a:endParaRPr lang="sv-SE" sz="900" b="0" i="0" u="none" strike="noStrike" baseline="0">
            <a:solidFill>
              <a:sysClr val="windowText" lastClr="000000">
                <a:lumMod val="65000"/>
                <a:lumOff val="35000"/>
              </a:sysClr>
            </a:solidFill>
            <a:latin typeface="Calibri" panose="020F0502020204030204"/>
          </a:endParaRPr>
        </a:p>
      </cx:txPr>
    </cx:legend>
  </cx:chart>
  <cx:fmtOvrs>
    <cx:fmtOvr idx="2">
      <cx:spPr>
        <a:solidFill>
          <a:schemeClr val="accent3">
            <a:lumMod val="75000"/>
          </a:schemeClr>
        </a:solidFill>
      </cx:spPr>
    </cx:fmtOvr>
  </cx:fmtOvrs>
</cx:chartSpace>
</file>

<file path=ppt/charts/chartEx2.xml><?xml version="1.0" encoding="utf-8"?>
<cx:chartSpace xmlns:a="http://schemas.openxmlformats.org/drawingml/2006/main" xmlns:r="http://schemas.openxmlformats.org/officeDocument/2006/relationships" xmlns:cx="http://schemas.microsoft.com/office/drawing/2014/chartex">
  <cx:chartData>
    <cx:externalData r:id="rId1" cx:autoUpdate="0"/>
    <cx:data id="0">
      <cx:strDim type="cat">
        <cx:f>Blad3!$J$4:$J$10</cx:f>
        <cx:lvl ptCount="7">
          <cx:pt idx="0">glömd</cx:pt>
          <cx:pt idx="1">på grund av jobbet</cx:pt>
          <cx:pt idx="2">familjen</cx:pt>
          <cx:pt idx="3">barn</cx:pt>
          <cx:pt idx="4">för långt att köra</cx:pt>
          <cx:pt idx="5">tiden passar inte</cx:pt>
          <cx:pt idx="6">väntade för länge</cx:pt>
        </cx:lvl>
      </cx:strDim>
      <cx:numDim type="val">
        <cx:f>Blad3!$K$4:$K$10</cx:f>
        <cx:lvl ptCount="7" formatCode="Standard">
          <cx:pt idx="0">240</cx:pt>
          <cx:pt idx="1">80</cx:pt>
          <cx:pt idx="2">330</cx:pt>
          <cx:pt idx="3">120</cx:pt>
          <cx:pt idx="4">25</cx:pt>
          <cx:pt idx="5">45</cx:pt>
          <cx:pt idx="6">160</cx:pt>
        </cx:lvl>
      </cx:numDim>
    </cx:data>
    <cx:data id="1">
      <cx:strDim type="cat">
        <cx:f>Blad3!$J$4:$J$10</cx:f>
        <cx:lvl ptCount="7">
          <cx:pt idx="0">glömd</cx:pt>
          <cx:pt idx="1">på grund av jobbet</cx:pt>
          <cx:pt idx="2">familjen</cx:pt>
          <cx:pt idx="3">barn</cx:pt>
          <cx:pt idx="4">för långt att köra</cx:pt>
          <cx:pt idx="5">tiden passar inte</cx:pt>
          <cx:pt idx="6">väntade för länge</cx:pt>
        </cx:lvl>
      </cx:strDim>
      <cx:numDim type="val">
        <cx:f>Blad3!$L$4:$L$10</cx:f>
        <cx:lvl ptCount="7" formatCode="0,00%">
          <cx:pt idx="0">0.23999999999999999</cx:pt>
          <cx:pt idx="1">0.080000000000000002</cx:pt>
          <cx:pt idx="2">0.33000000000000002</cx:pt>
          <cx:pt idx="3">0.12</cx:pt>
          <cx:pt idx="4">0.025000000000000001</cx:pt>
          <cx:pt idx="5">0.044999999999999998</cx:pt>
          <cx:pt idx="6">0.16</cx:pt>
        </cx:lvl>
      </cx:numDim>
    </cx:data>
  </cx:chartData>
  <cx:chart>
    <cx:title pos="t" align="ctr" overlay="0">
      <cx:tx>
        <cx:txData>
          <cx:v>Anledningar för uteblivna besök</cx:v>
        </cx:txData>
      </cx:tx>
      <cx:txPr>
        <a:bodyPr spcFirstLastPara="1" vertOverflow="ellipsis" horzOverflow="overflow" wrap="square" lIns="0" tIns="0" rIns="0" bIns="0" anchor="ctr" anchorCtr="1"/>
        <a:lstStyle/>
        <a:p>
          <a:pPr algn="ctr" rtl="0">
            <a:defRPr b="1"/>
          </a:pPr>
          <a:r>
            <a:rPr lang="sv-SE" sz="1400" b="1" i="0" u="none" strike="noStrike" baseline="0" dirty="0">
              <a:solidFill>
                <a:prstClr val="black">
                  <a:lumMod val="65000"/>
                  <a:lumOff val="35000"/>
                </a:prstClr>
              </a:solidFill>
              <a:latin typeface="Corbel" panose="020B0503020204020204"/>
            </a:rPr>
            <a:t>Anledningar för uteblivna besök</a:t>
          </a:r>
        </a:p>
      </cx:txPr>
    </cx:title>
    <cx:plotArea>
      <cx:plotAreaRegion>
        <cx:series layoutId="clusteredColumn" uniqueId="{548293D4-59BA-4F55-9048-6615EB919159}" formatIdx="0">
          <cx:spPr>
            <a:solidFill>
              <a:srgbClr val="C00000"/>
            </a:solidFill>
          </cx:spPr>
          <cx:dataPt idx="2">
            <cx:spPr>
              <a:solidFill>
                <a:srgbClr val="FFC000"/>
              </a:solidFill>
            </cx:spPr>
          </cx:dataPt>
          <cx:dataPt idx="3">
            <cx:spPr>
              <a:solidFill>
                <a:srgbClr val="FFC000"/>
              </a:solidFill>
            </cx:spPr>
          </cx:dataPt>
          <cx:dataPt idx="4">
            <cx:spPr>
              <a:solidFill>
                <a:srgbClr val="FFC000"/>
              </a:solidFill>
            </cx:spPr>
          </cx:dataPt>
          <cx:dataPt idx="5">
            <cx:spPr>
              <a:solidFill>
                <a:srgbClr val="00B050"/>
              </a:solidFill>
            </cx:spPr>
          </cx:dataPt>
          <cx:dataPt idx="6">
            <cx:spPr>
              <a:solidFill>
                <a:srgbClr val="00B050"/>
              </a:solidFill>
            </cx:spPr>
          </cx:dataPt>
          <cx:dataId val="0"/>
          <cx:layoutPr>
            <cx:aggregation/>
          </cx:layoutPr>
          <cx:axisId val="1"/>
        </cx:series>
        <cx:series layoutId="paretoLine" ownerIdx="0" uniqueId="{FF7481AD-BD9C-43C7-AB6C-579E1F102453}" formatIdx="1">
          <cx:spPr>
            <a:ln w="38100">
              <a:solidFill>
                <a:schemeClr val="tx2"/>
              </a:solidFill>
            </a:ln>
          </cx:spPr>
          <cx:axisId val="2"/>
        </cx:series>
        <cx:series layoutId="clusteredColumn" hidden="1" uniqueId="{B6AD7654-6EA7-47E3-ACBF-FEB8653E33C3}" formatIdx="2">
          <cx:dataId val="1"/>
          <cx:layoutPr>
            <cx:aggregation/>
          </cx:layoutPr>
          <cx:axisId val="1"/>
        </cx:series>
        <cx:series layoutId="paretoLine" ownerIdx="2" uniqueId="{4E3986CE-BD0A-436E-B639-946083C05964}" formatIdx="3">
          <cx:axisId val="2"/>
        </cx:series>
      </cx:plotAreaRegion>
      <cx:axis id="0">
        <cx:catScaling gapWidth="0"/>
        <cx:tickLabels/>
      </cx:axis>
      <cx:axis id="1">
        <cx:valScaling/>
        <cx:majorGridlines/>
        <cx:tickLabels/>
      </cx:axis>
      <cx:axis id="2">
        <cx:valScaling max="1" min="0"/>
        <cx:units unit="percentage"/>
        <cx:tickLabels/>
      </cx:axis>
    </cx:plotArea>
  </cx:chart>
</cx:chartSpace>
</file>

<file path=ppt/charts/chartEx3.xml><?xml version="1.0" encoding="utf-8"?>
<cx:chartSpace xmlns:a="http://schemas.openxmlformats.org/drawingml/2006/main" xmlns:r="http://schemas.openxmlformats.org/officeDocument/2006/relationships" xmlns:cx="http://schemas.microsoft.com/office/drawing/2014/chartex">
  <cx:chartData>
    <cx:externalData r:id="rId1" cx:autoUpdate="0"/>
    <cx:data id="0">
      <cx:strDim type="cat">
        <cx:f>Blad3!$J$4:$J$10</cx:f>
        <cx:lvl ptCount="7">
          <cx:pt idx="0">glömd</cx:pt>
          <cx:pt idx="1">på grund av jobbet</cx:pt>
          <cx:pt idx="2">familjen</cx:pt>
          <cx:pt idx="3">barn</cx:pt>
          <cx:pt idx="4">för långt att köra</cx:pt>
          <cx:pt idx="5">tiden passar inte</cx:pt>
          <cx:pt idx="6">väntade för länge</cx:pt>
        </cx:lvl>
      </cx:strDim>
      <cx:numDim type="val">
        <cx:f>Blad3!$K$4:$K$10</cx:f>
        <cx:lvl ptCount="7" formatCode="Standard">
          <cx:pt idx="0">240</cx:pt>
          <cx:pt idx="1">80</cx:pt>
          <cx:pt idx="2">330</cx:pt>
          <cx:pt idx="3">120</cx:pt>
          <cx:pt idx="4">25</cx:pt>
          <cx:pt idx="5">45</cx:pt>
          <cx:pt idx="6">160</cx:pt>
        </cx:lvl>
      </cx:numDim>
    </cx:data>
    <cx:data id="1">
      <cx:strDim type="cat">
        <cx:f>Blad3!$J$4:$J$10</cx:f>
        <cx:lvl ptCount="7">
          <cx:pt idx="0">glömd</cx:pt>
          <cx:pt idx="1">på grund av jobbet</cx:pt>
          <cx:pt idx="2">familjen</cx:pt>
          <cx:pt idx="3">barn</cx:pt>
          <cx:pt idx="4">för långt att köra</cx:pt>
          <cx:pt idx="5">tiden passar inte</cx:pt>
          <cx:pt idx="6">väntade för länge</cx:pt>
        </cx:lvl>
      </cx:strDim>
      <cx:numDim type="val">
        <cx:f>Blad3!$L$4:$L$10</cx:f>
        <cx:lvl ptCount="7" formatCode="0,00%">
          <cx:pt idx="0">0.23999999999999999</cx:pt>
          <cx:pt idx="1">0.080000000000000002</cx:pt>
          <cx:pt idx="2">0.33000000000000002</cx:pt>
          <cx:pt idx="3">0.12</cx:pt>
          <cx:pt idx="4">0.025000000000000001</cx:pt>
          <cx:pt idx="5">0.044999999999999998</cx:pt>
          <cx:pt idx="6">0.16</cx:pt>
        </cx:lvl>
      </cx:numDim>
    </cx:data>
  </cx:chartData>
  <cx:chart>
    <cx:title pos="t" align="ctr" overlay="0">
      <cx:tx>
        <cx:txData>
          <cx:v>Anledningar för uteblivna besök</cx:v>
        </cx:txData>
      </cx:tx>
      <cx:txPr>
        <a:bodyPr spcFirstLastPara="1" vertOverflow="ellipsis" horzOverflow="overflow" wrap="square" lIns="0" tIns="0" rIns="0" bIns="0" anchor="ctr" anchorCtr="1"/>
        <a:lstStyle/>
        <a:p>
          <a:pPr algn="ctr" rtl="0">
            <a:defRPr b="1"/>
          </a:pPr>
          <a:r>
            <a:rPr lang="sv-SE" sz="1400" b="1" i="0" u="none" strike="noStrike" baseline="0" dirty="0">
              <a:solidFill>
                <a:prstClr val="black">
                  <a:lumMod val="65000"/>
                  <a:lumOff val="35000"/>
                </a:prstClr>
              </a:solidFill>
              <a:latin typeface="Corbel" panose="020B0503020204020204"/>
            </a:rPr>
            <a:t>Anledningar för uteblivna besök</a:t>
          </a:r>
        </a:p>
      </cx:txPr>
    </cx:title>
    <cx:plotArea>
      <cx:plotAreaRegion>
        <cx:series layoutId="clusteredColumn" uniqueId="{548293D4-59BA-4F55-9048-6615EB919159}" formatIdx="0">
          <cx:spPr>
            <a:solidFill>
              <a:srgbClr val="C00000"/>
            </a:solidFill>
          </cx:spPr>
          <cx:dataPt idx="2">
            <cx:spPr>
              <a:solidFill>
                <a:srgbClr val="FFC000"/>
              </a:solidFill>
            </cx:spPr>
          </cx:dataPt>
          <cx:dataPt idx="3">
            <cx:spPr>
              <a:solidFill>
                <a:srgbClr val="FFC000"/>
              </a:solidFill>
            </cx:spPr>
          </cx:dataPt>
          <cx:dataPt idx="4">
            <cx:spPr>
              <a:solidFill>
                <a:srgbClr val="FFC000"/>
              </a:solidFill>
            </cx:spPr>
          </cx:dataPt>
          <cx:dataPt idx="5">
            <cx:spPr>
              <a:solidFill>
                <a:srgbClr val="00B050"/>
              </a:solidFill>
            </cx:spPr>
          </cx:dataPt>
          <cx:dataPt idx="6">
            <cx:spPr>
              <a:solidFill>
                <a:srgbClr val="00B050"/>
              </a:solidFill>
            </cx:spPr>
          </cx:dataPt>
          <cx:dataId val="0"/>
          <cx:layoutPr>
            <cx:aggregation/>
          </cx:layoutPr>
          <cx:axisId val="1"/>
        </cx:series>
        <cx:series layoutId="paretoLine" ownerIdx="0" uniqueId="{FF7481AD-BD9C-43C7-AB6C-579E1F102453}" formatIdx="1">
          <cx:spPr>
            <a:ln w="38100">
              <a:solidFill>
                <a:schemeClr val="tx2"/>
              </a:solidFill>
            </a:ln>
          </cx:spPr>
          <cx:axisId val="2"/>
        </cx:series>
        <cx:series layoutId="clusteredColumn" hidden="1" uniqueId="{B6AD7654-6EA7-47E3-ACBF-FEB8653E33C3}" formatIdx="2">
          <cx:dataId val="1"/>
          <cx:layoutPr>
            <cx:aggregation/>
          </cx:layoutPr>
          <cx:axisId val="1"/>
        </cx:series>
        <cx:series layoutId="paretoLine" ownerIdx="2" uniqueId="{4E3986CE-BD0A-436E-B639-946083C05964}" formatIdx="3">
          <cx:axisId val="2"/>
        </cx:series>
      </cx:plotAreaRegion>
      <cx:axis id="0">
        <cx:catScaling gapWidth="0"/>
        <cx:tickLabels/>
      </cx:axis>
      <cx:axis id="1">
        <cx:valScaling/>
        <cx:majorGridlines/>
        <cx:tickLabels/>
      </cx:axis>
      <cx:axis id="2">
        <cx:valScaling max="1" min="0"/>
        <cx:units unit="percentage"/>
        <cx:tickLabels/>
      </cx:axis>
    </cx:plotArea>
  </cx:chart>
</cx: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7">
  <cs:axisTitle>
    <cs:lnRef idx="0"/>
    <cs:fillRef idx="0"/>
    <cs:effectRef idx="0"/>
    <cs:fontRef idx="minor">
      <a:schemeClr val="tx2"/>
    </cs:fontRef>
    <cs:defRPr sz="900" b="1" kern="1200"/>
  </cs:axisTitle>
  <cs:categoryAxis>
    <cs:lnRef idx="0"/>
    <cs:fillRef idx="0"/>
    <cs:effectRef idx="0"/>
    <cs:fontRef idx="minor">
      <a:schemeClr val="tx2"/>
    </cs:fontRef>
    <cs:spPr>
      <a:ln w="9525" cap="flat" cmpd="sng" algn="ctr">
        <a:solidFill>
          <a:schemeClr val="tx2">
            <a:lumMod val="15000"/>
            <a:lumOff val="85000"/>
          </a:schemeClr>
        </a:solidFill>
        <a:round/>
      </a:ln>
    </cs:spPr>
    <cs:defRPr sz="900"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2">
            <a:lumMod val="15000"/>
            <a:lumOff val="85000"/>
          </a:schemeClr>
        </a:solidFill>
        <a:round/>
      </a:ln>
    </cs:spPr>
    <cs:defRPr sz="900" kern="1200"/>
  </cs:chartArea>
  <cs:dataLabel>
    <cs:lnRef idx="0"/>
    <cs:fillRef idx="0"/>
    <cs:effectRef idx="0"/>
    <cs:fontRef idx="minor">
      <a:schemeClr val="tx2"/>
    </cs:fontRef>
    <cs:defRPr sz="900" kern="1200"/>
  </cs:dataLabel>
  <cs:dataLabelCallout>
    <cs:lnRef idx="0"/>
    <cs:fillRef idx="0"/>
    <cs:effectRef idx="0"/>
    <cs:fontRef idx="minor">
      <a:schemeClr val="dk2">
        <a:lumMod val="7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2"/>
    <cs:fontRef idx="minor">
      <a:schemeClr val="tx2"/>
    </cs:fontRef>
  </cs:dataPoint>
  <cs:dataPoint3D>
    <cs:lnRef idx="0"/>
    <cs:fillRef idx="3">
      <cs:styleClr val="auto"/>
    </cs:fillRef>
    <cs:effectRef idx="2"/>
    <cs:fontRef idx="minor">
      <a:schemeClr val="tx2"/>
    </cs:fontRef>
  </cs:dataPoint3D>
  <cs:dataPointLine>
    <cs:lnRef idx="0">
      <cs:styleClr val="auto"/>
    </cs:lnRef>
    <cs:fillRef idx="3"/>
    <cs:effectRef idx="2"/>
    <cs:fontRef idx="minor">
      <a:schemeClr val="tx2"/>
    </cs:fontRef>
    <cs:spPr>
      <a:ln w="31750" cap="rnd">
        <a:solidFill>
          <a:schemeClr val="phClr"/>
        </a:solidFill>
        <a:round/>
      </a:ln>
    </cs:spPr>
  </cs:dataPointLine>
  <cs:dataPointMarker>
    <cs:lnRef idx="0"/>
    <cs:fillRef idx="3">
      <cs:styleClr val="auto"/>
    </cs:fillRef>
    <cs:effectRef idx="2"/>
    <cs:fontRef idx="minor">
      <a:schemeClr val="tx2"/>
    </cs:fontRef>
    <cs:spPr>
      <a:ln w="12700">
        <a:solidFill>
          <a:schemeClr val="lt2"/>
        </a:solidFill>
        <a:round/>
      </a:ln>
    </cs:spPr>
  </cs:dataPointMarker>
  <cs:dataPointMarkerLayout symbol="circle" size="6"/>
  <cs:dataPointWireframe>
    <cs:lnRef idx="0">
      <cs:styleClr val="auto"/>
    </cs:lnRef>
    <cs:fillRef idx="3"/>
    <cs:effectRef idx="2"/>
    <cs:fontRef idx="minor">
      <a:schemeClr val="tx2"/>
    </cs:fontRef>
    <cs:spPr>
      <a:ln w="9525" cap="rnd">
        <a:solidFill>
          <a:schemeClr val="phClr"/>
        </a:solidFill>
        <a:round/>
      </a:ln>
    </cs:spPr>
  </cs:dataPointWireframe>
  <cs:dataTable>
    <cs:lnRef idx="0"/>
    <cs:fillRef idx="0"/>
    <cs:effectRef idx="0"/>
    <cs:fontRef idx="minor">
      <a:schemeClr val="tx2"/>
    </cs:fontRef>
    <cs:spPr>
      <a:ln w="9525">
        <a:solidFill>
          <a:schemeClr val="tx2">
            <a:lumMod val="15000"/>
            <a:lumOff val="85000"/>
          </a:schemeClr>
        </a:solidFill>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2"/>
    </cs:fontRef>
    <cs:spPr>
      <a:ln w="9525">
        <a:solidFill>
          <a:schemeClr val="tx2">
            <a:lumMod val="60000"/>
            <a:lumOff val="40000"/>
          </a:schemeClr>
        </a:solidFill>
        <a:prstDash val="dash"/>
      </a:ln>
    </cs:spPr>
  </cs:dropLine>
  <cs:errorBar>
    <cs:lnRef idx="0"/>
    <cs:fillRef idx="0"/>
    <cs:effectRef idx="0"/>
    <cs:fontRef idx="minor">
      <a:schemeClr val="tx2"/>
    </cs:fontRef>
    <cs:spPr>
      <a:ln w="9525">
        <a:solidFill>
          <a:schemeClr val="tx2">
            <a:lumMod val="75000"/>
            <a:lumOff val="25000"/>
          </a:schemeClr>
        </a:solidFill>
        <a:round/>
      </a:ln>
    </cs:spPr>
  </cs:errorBar>
  <cs:floor>
    <cs:lnRef idx="0"/>
    <cs:fillRef idx="0"/>
    <cs:effectRef idx="0"/>
    <cs:fontRef idx="minor">
      <a:schemeClr val="tx2"/>
    </cs:fontRef>
  </cs:floor>
  <cs:gridlineMajor>
    <cs:lnRef idx="0"/>
    <cs:fillRef idx="0"/>
    <cs:effectRef idx="0"/>
    <cs:fontRef idx="minor">
      <a:schemeClr val="tx2"/>
    </cs:fontRef>
    <cs:spPr>
      <a:ln w="9525" cap="flat" cmpd="sng" algn="ctr">
        <a:solidFill>
          <a:schemeClr val="tx2">
            <a:lumMod val="15000"/>
            <a:lumOff val="85000"/>
          </a:schemeClr>
        </a:solidFill>
        <a:round/>
      </a:ln>
    </cs:spPr>
  </cs:gridlineMajor>
  <cs:gridlineMinor>
    <cs:lnRef idx="0"/>
    <cs:fillRef idx="0"/>
    <cs:effectRef idx="0"/>
    <cs:fontRef idx="minor">
      <a:schemeClr val="tx2"/>
    </cs:fontRef>
    <cs:spPr>
      <a:ln>
        <a:solidFill>
          <a:schemeClr val="tx2">
            <a:lumMod val="5000"/>
            <a:lumOff val="95000"/>
          </a:schemeClr>
        </a:solidFill>
      </a:ln>
    </cs:spPr>
  </cs:gridlineMinor>
  <cs:hiLoLine>
    <cs:lnRef idx="0"/>
    <cs:fillRef idx="0"/>
    <cs:effectRef idx="0"/>
    <cs:fontRef idx="minor">
      <a:schemeClr val="tx2"/>
    </cs:fontRef>
    <cs:spPr>
      <a:ln w="9525">
        <a:solidFill>
          <a:schemeClr val="tx2">
            <a:lumMod val="60000"/>
            <a:lumOff val="40000"/>
          </a:schemeClr>
        </a:solidFill>
        <a:prstDash val="dash"/>
      </a:ln>
    </cs:spPr>
  </cs:hiLoLine>
  <cs:leaderLine>
    <cs:lnRef idx="0"/>
    <cs:fillRef idx="0"/>
    <cs:effectRef idx="0"/>
    <cs:fontRef idx="minor">
      <a:schemeClr val="tx2"/>
    </cs:fontRef>
    <cs:spPr>
      <a:ln w="9525">
        <a:solidFill>
          <a:schemeClr val="tx2">
            <a:lumMod val="35000"/>
            <a:lumOff val="65000"/>
          </a:schemeClr>
        </a:solidFill>
      </a:ln>
    </cs:spPr>
  </cs:leaderLine>
  <cs:legend>
    <cs:lnRef idx="0"/>
    <cs:fillRef idx="0"/>
    <cs:effectRef idx="0"/>
    <cs:fontRef idx="minor">
      <a:schemeClr val="tx2"/>
    </cs:fontRef>
    <cs:defRPr sz="900" kern="1200"/>
  </cs:legend>
  <cs:plotArea>
    <cs:lnRef idx="0"/>
    <cs:fillRef idx="0"/>
    <cs:effectRef idx="0"/>
    <cs:fontRef idx="minor">
      <a:schemeClr val="tx2"/>
    </cs:fontRef>
  </cs:plotArea>
  <cs:plotArea3D>
    <cs:lnRef idx="0"/>
    <cs:fillRef idx="0"/>
    <cs:effectRef idx="0"/>
    <cs:fontRef idx="minor">
      <a:schemeClr val="tx2"/>
    </cs:fontRef>
  </cs:plotArea3D>
  <cs:seriesAxis>
    <cs:lnRef idx="0"/>
    <cs:fillRef idx="0"/>
    <cs:effectRef idx="0"/>
    <cs:fontRef idx="minor">
      <a:schemeClr val="tx2"/>
    </cs:fontRef>
    <cs:spPr>
      <a:ln w="9525" cap="flat" cmpd="sng" algn="ctr">
        <a:solidFill>
          <a:schemeClr val="tx2">
            <a:lumMod val="15000"/>
            <a:lumOff val="85000"/>
          </a:schemeClr>
        </a:solidFill>
        <a:round/>
      </a:ln>
    </cs:spPr>
    <cs:defRPr sz="900" kern="1200"/>
  </cs:seriesAxis>
  <cs:seriesLine>
    <cs:lnRef idx="0"/>
    <cs:fillRef idx="0"/>
    <cs:effectRef idx="0"/>
    <cs:fontRef idx="minor">
      <a:schemeClr val="tx2"/>
    </cs:fontRef>
    <cs:spPr>
      <a:ln w="9525">
        <a:solidFill>
          <a:schemeClr val="tx2">
            <a:lumMod val="60000"/>
            <a:lumOff val="40000"/>
          </a:schemeClr>
        </a:solidFill>
        <a:prstDash val="dash"/>
      </a:ln>
    </cs:spPr>
  </cs:seriesLine>
  <cs:title>
    <cs:lnRef idx="0"/>
    <cs:fillRef idx="0"/>
    <cs:effectRef idx="0"/>
    <cs:fontRef idx="minor">
      <a:schemeClr val="tx2"/>
    </cs:fontRef>
    <cs:defRPr sz="1600" b="1" kern="1200"/>
  </cs:title>
  <cs:trendline>
    <cs:lnRef idx="0">
      <cs:styleClr val="auto"/>
    </cs:lnRef>
    <cs:fillRef idx="0"/>
    <cs:effectRef idx="0"/>
    <cs:fontRef idx="minor">
      <a:schemeClr val="tx2"/>
    </cs:fontRef>
    <cs:spPr>
      <a:ln w="19050" cap="rnd">
        <a:solidFill>
          <a:schemeClr val="phClr"/>
        </a:solidFill>
        <a:prstDash val="sysDash"/>
      </a:ln>
    </cs:spPr>
  </cs:trendline>
  <cs:trendlineLabel>
    <cs:lnRef idx="0"/>
    <cs:fillRef idx="0"/>
    <cs:effectRef idx="0"/>
    <cs:fontRef idx="minor">
      <a:schemeClr val="tx2"/>
    </cs:fontRef>
    <cs:defRPr sz="900" kern="1200"/>
  </cs:trendlineLabel>
  <cs:upBar>
    <cs:lnRef idx="0"/>
    <cs:fillRef idx="0"/>
    <cs:effectRef idx="0"/>
    <cs:fontRef idx="minor">
      <a:schemeClr val="tx2"/>
    </cs:fontRef>
    <cs:spPr>
      <a:solidFill>
        <a:schemeClr val="lt1"/>
      </a:solidFill>
      <a:ln w="9525">
        <a:solidFill>
          <a:schemeClr val="tx1">
            <a:lumMod val="15000"/>
            <a:lumOff val="85000"/>
          </a:schemeClr>
        </a:solidFill>
      </a:ln>
    </cs:spPr>
  </cs:upBar>
  <cs:valueAxis>
    <cs:lnRef idx="0"/>
    <cs:fillRef idx="0"/>
    <cs:effectRef idx="0"/>
    <cs:fontRef idx="minor">
      <a:schemeClr val="tx2"/>
    </cs:fontRef>
    <cs:defRPr sz="900" kern="1200"/>
  </cs:valueAxis>
  <cs:wall>
    <cs:lnRef idx="0"/>
    <cs:fillRef idx="0"/>
    <cs:effectRef idx="0"/>
    <cs:fontRef idx="minor">
      <a:schemeClr val="tx2"/>
    </cs:fontRef>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341">
  <cs:axisTitle>
    <cs:lnRef idx="0"/>
    <cs:fillRef idx="0"/>
    <cs:effectRef idx="0"/>
    <cs:fontRef idx="minor">
      <a:schemeClr val="tx1">
        <a:lumMod val="65000"/>
        <a:lumOff val="35000"/>
      </a:schemeClr>
    </cs:fontRef>
    <cs:defRPr sz="900"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ize="5"/>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lt1"/>
    </cs:fontRef>
  </cs:wall>
</cs:chartStyle>
</file>

<file path=ppt/charts/style5.xml><?xml version="1.0" encoding="utf-8"?>
<cs:chartStyle xmlns:cs="http://schemas.microsoft.com/office/drawing/2012/chartStyle" xmlns:a="http://schemas.openxmlformats.org/drawingml/2006/main" id="203">
  <cs:axisTitle>
    <cs:lnRef idx="0"/>
    <cs:fillRef idx="0"/>
    <cs:effectRef idx="0"/>
    <cs:fontRef idx="minor">
      <a:schemeClr val="tx1">
        <a:lumMod val="65000"/>
        <a:lumOff val="35000"/>
      </a:schemeClr>
    </cs:fontRef>
    <cs:defRPr sz="900" b="1" kern="1200"/>
  </cs:axisTitle>
  <cs:categoryAxis>
    <cs:lnRef idx="0"/>
    <cs:fillRef idx="0"/>
    <cs:effectRef idx="0"/>
    <cs:fontRef idx="minor">
      <a:schemeClr val="tx1">
        <a:lumMod val="65000"/>
        <a:lumOff val="35000"/>
      </a:schemeClr>
    </cs:fontRef>
    <cs:spPr>
      <a:ln w="19050"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styleClr val="auto"/>
    </cs:effectRef>
    <cs:fontRef idx="minor">
      <a:schemeClr val="dk1"/>
    </cs:fontRef>
    <cs:spPr>
      <a:pattFill prst="narHorz">
        <a:fgClr>
          <a:schemeClr val="phClr"/>
        </a:fgClr>
        <a:bgClr>
          <a:schemeClr val="phClr">
            <a:lumMod val="20000"/>
            <a:lumOff val="80000"/>
          </a:schemeClr>
        </a:bgClr>
      </a:pattFill>
      <a:effectLst>
        <a:innerShdw blurRad="114300">
          <a:schemeClr val="phClr"/>
        </a:innerShdw>
      </a:effectLst>
    </cs:spPr>
  </cs:dataPoint>
  <cs:dataPoint3D>
    <cs:lnRef idx="0"/>
    <cs:fillRef idx="0">
      <cs:styleClr val="auto"/>
    </cs:fillRef>
    <cs:effectRef idx="0"/>
    <cs:fontRef idx="minor">
      <a:schemeClr val="dk1"/>
    </cs:fontRef>
    <cs:spPr>
      <a:pattFill prst="narHorz">
        <a:fgClr>
          <a:schemeClr val="phClr"/>
        </a:fgClr>
        <a:bgClr>
          <a:schemeClr val="phClr">
            <a:lumMod val="20000"/>
            <a:lumOff val="80000"/>
          </a:schemeClr>
        </a:bgClr>
      </a:pattFill>
      <a:effectLst>
        <a:innerShdw blurRad="114300">
          <a:schemeClr val="phClr"/>
        </a:innerShdw>
      </a:effectLst>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tx1">
            <a:lumMod val="50000"/>
            <a:lumOff val="50000"/>
          </a:schemeClr>
        </a:solidFill>
      </a:ln>
    </cs:spPr>
  </cs:downBar>
  <cs:dropLine>
    <cs:lnRef idx="0"/>
    <cs:fillRef idx="0"/>
    <cs:effectRef idx="0"/>
    <cs:fontRef idx="minor">
      <a:schemeClr val="dk1"/>
    </cs:fontRef>
    <cs:spPr>
      <a:ln w="9525">
        <a:solidFill>
          <a:schemeClr val="tx1">
            <a:lumMod val="35000"/>
            <a:lumOff val="65000"/>
          </a:schemeClr>
        </a:solidFill>
        <a:round/>
      </a:ln>
    </cs:spPr>
  </cs:dropLine>
  <cs:errorBar>
    <cs:lnRef idx="0"/>
    <cs:fillRef idx="0"/>
    <cs:effectRef idx="0"/>
    <cs:fontRef idx="minor">
      <a:schemeClr val="dk1"/>
    </cs:fontRef>
    <cs:spPr>
      <a:ln w="9525">
        <a:solidFill>
          <a:schemeClr val="tx1">
            <a:lumMod val="50000"/>
            <a:lumOff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a:solidFill>
          <a:schemeClr val="tx1">
            <a:lumMod val="15000"/>
            <a:lumOff val="85000"/>
          </a:schemeClr>
        </a:solidFill>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35000"/>
            <a:lumOff val="65000"/>
          </a:schemeClr>
        </a:solidFill>
        <a:round/>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50000"/>
        <a:lumOff val="50000"/>
      </a:schemeClr>
    </cs:fontRef>
    <cs:defRPr sz="1800" b="1" kern="1200" cap="all" spc="15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dk1"/>
    </cs:fontRef>
  </cs:wall>
</cs:chartStyle>
</file>

<file path=ppt/charts/style6.xml><?xml version="1.0" encoding="utf-8"?>
<cs:chartStyle xmlns:cs="http://schemas.microsoft.com/office/drawing/2012/chartStyle" xmlns:a="http://schemas.openxmlformats.org/drawingml/2006/main" id="395">
  <cs:axisTitle>
    <cs:lnRef idx="0"/>
    <cs:fillRef idx="0"/>
    <cs:effectRef idx="0"/>
    <cs:fontRef idx="minor">
      <a:schemeClr val="tx1">
        <a:lumMod val="65000"/>
        <a:lumOff val="35000"/>
      </a:schemeClr>
    </cs:fontRef>
    <cs:defRPr sz="9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cs:chartArea>
  <cs:dataLabel>
    <cs:lnRef idx="0"/>
    <cs:fillRef idx="0"/>
    <cs:effectRef idx="0"/>
    <cs:fontRef idx="minor">
      <a:schemeClr val="tx1">
        <a:lumMod val="65000"/>
        <a:lumOff val="35000"/>
      </a:schemeClr>
    </cs:fontRef>
    <cs:defRPr sz="9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tx1"/>
    </cs:fontRef>
    <cs:spPr>
      <a:solidFill>
        <a:schemeClr val="phClr"/>
      </a:solidFill>
    </cs:spPr>
  </cs:dataPoint>
  <cs:dataPoint3D>
    <cs:lnRef idx="0"/>
    <cs:fillRef idx="0">
      <cs:styleClr val="auto"/>
    </cs:fillRef>
    <cs:effectRef idx="0"/>
    <cs:fontRef idx="minor">
      <a:schemeClr val="tx1"/>
    </cs:fontRef>
    <cs:spPr>
      <a:solidFill>
        <a:schemeClr val="phClr"/>
      </a:solidFill>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fillRef idx="0">
      <cs:styleClr val="auto"/>
    </cs:fillRef>
    <cs:effectRef idx="0"/>
    <cs:fontRef idx="minor">
      <a:schemeClr val="tx1"/>
    </cs:fontRef>
    <cs:spPr>
      <a:solidFill>
        <a:schemeClr val="phClr"/>
      </a:solidFill>
      <a:ln w="9525">
        <a:solidFill>
          <a:schemeClr val="lt1"/>
        </a:solidFill>
      </a:ln>
    </cs:spPr>
  </cs:dataPointMarker>
  <cs:dataPointMarkerLayout symbol="circle" size="5"/>
  <cs:dataPointWireframe>
    <cs:lnRef idx="0">
      <cs:styleClr val="auto"/>
    </cs:lnRef>
    <cs:fillRef idx="0"/>
    <cs:effectRef idx="0"/>
    <cs:fontRef idx="minor">
      <a:schemeClr val="tx1"/>
    </cs:fontRef>
    <cs:spPr>
      <a:ln w="2857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15000"/>
            <a:lumOff val="8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cs:seriesAxis>
  <cs:seriesLine>
    <cs:lnRef idx="0"/>
    <cs:fillRef idx="0"/>
    <cs:effectRef idx="0"/>
    <cs:fontRef idx="minor">
      <a:schemeClr val="tx1"/>
    </cs:fontRef>
    <cs:spPr>
      <a:ln w="9525" cap="flat">
        <a:solidFill>
          <a:srgbClr val="D9D9D9"/>
        </a:solidFill>
        <a:round/>
      </a:ln>
    </cs:spPr>
  </cs:seriesLine>
  <cs:title>
    <cs:lnRef idx="0"/>
    <cs:fillRef idx="0"/>
    <cs:effectRef idx="0"/>
    <cs:fontRef idx="minor">
      <a:schemeClr val="tx1">
        <a:lumMod val="65000"/>
        <a:lumOff val="35000"/>
      </a:schemeClr>
    </cs:fontRef>
    <cs:defRPr sz="140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9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cs:valueAxis>
  <cs:wall>
    <cs:lnRef idx="0"/>
    <cs:fillRef idx="0"/>
    <cs:effectRef idx="0"/>
    <cs:fontRef idx="minor">
      <a:schemeClr val="tx1"/>
    </cs:fontRef>
  </cs:wall>
</cs:chartStyle>
</file>

<file path=ppt/charts/style7.xml><?xml version="1.0" encoding="utf-8"?>
<cs:chartStyle xmlns:cs="http://schemas.microsoft.com/office/drawing/2012/chartStyle" xmlns:a="http://schemas.openxmlformats.org/drawingml/2006/main" id="230">
  <cs:axisTitle>
    <cs:lnRef idx="0"/>
    <cs:fillRef idx="0"/>
    <cs:effectRef idx="0"/>
    <cs:fontRef idx="minor">
      <a:schemeClr val="dk1">
        <a:lumMod val="65000"/>
        <a:lumOff val="35000"/>
      </a:schemeClr>
    </cs:fontRef>
    <cs:defRPr sz="900" kern="1200" cap="all"/>
  </cs:axisTitle>
  <cs:categoryAxis>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900" b="0" kern="1200" spc="20" baseline="0"/>
  </cs:categoryAxis>
  <cs:chartArea mods="allowNoLineOverride">
    <cs:lnRef idx="0"/>
    <cs:fillRef idx="0"/>
    <cs:effectRef idx="0"/>
    <cs:fontRef idx="minor">
      <a:schemeClr val="dk1"/>
    </cs:fontRef>
    <cs:spPr>
      <a:solidFill>
        <a:schemeClr val="lt1"/>
      </a:solidFill>
      <a:ln w="9525" cap="flat" cmpd="sng" algn="ctr">
        <a:solidFill>
          <a:schemeClr val="dk1">
            <a:lumMod val="15000"/>
            <a:lumOff val="85000"/>
          </a:schemeClr>
        </a:solidFill>
        <a:round/>
      </a:ln>
    </cs:spPr>
    <cs:defRPr sz="900" kern="1200"/>
  </cs:chartArea>
  <cs:dataLabel>
    <cs:lnRef idx="0"/>
    <cs:fillRef idx="0"/>
    <cs:effectRef idx="0"/>
    <cs:fontRef idx="minor">
      <a:schemeClr val="dk1">
        <a:lumMod val="65000"/>
        <a:lumOff val="3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styleClr val="auto"/>
    </cs:lnRef>
    <cs:fillRef idx="2">
      <cs:styleClr val="auto"/>
    </cs:fillRef>
    <cs:effectRef idx="1"/>
    <cs:fontRef idx="minor">
      <a:schemeClr val="dk1"/>
    </cs:fontRef>
    <cs:spPr>
      <a:ln w="9525" cap="flat" cmpd="sng" algn="ctr">
        <a:solidFill>
          <a:schemeClr val="phClr">
            <a:shade val="95000"/>
          </a:schemeClr>
        </a:solidFill>
        <a:round/>
      </a:ln>
    </cs:spPr>
  </cs:dataPoint>
  <cs:dataPoint3D>
    <cs:lnRef idx="0">
      <cs:styleClr val="auto"/>
    </cs:lnRef>
    <cs:fillRef idx="2">
      <cs:styleClr val="auto"/>
    </cs:fillRef>
    <cs:effectRef idx="1"/>
    <cs:fontRef idx="minor">
      <a:schemeClr val="dk1"/>
    </cs:fontRef>
    <cs:spPr>
      <a:ln w="9525" cap="flat" cmpd="sng" algn="ctr">
        <a:solidFill>
          <a:schemeClr val="phClr">
            <a:shade val="95000"/>
          </a:schemeClr>
        </a:solidFill>
        <a:round/>
      </a:ln>
    </cs:spPr>
  </cs:dataPoint3D>
  <cs:dataPointLine>
    <cs:lnRef idx="0">
      <cs:styleClr val="auto"/>
    </cs:lnRef>
    <cs:fillRef idx="0"/>
    <cs:effectRef idx="0"/>
    <cs:fontRef idx="minor">
      <a:schemeClr val="dk1"/>
    </cs:fontRef>
    <cs:spPr>
      <a:ln w="22225" cap="rnd" cmpd="sng" algn="ctr">
        <a:solidFill>
          <a:schemeClr val="phClr"/>
        </a:solidFill>
        <a:round/>
      </a:ln>
    </cs:spPr>
  </cs:dataPointLine>
  <cs:dataPointMarker>
    <cs:lnRef idx="0">
      <cs:styleClr val="auto"/>
    </cs:lnRef>
    <cs:fillRef idx="0">
      <cs:styleClr val="auto"/>
    </cs:fillRef>
    <cs:effectRef idx="0"/>
    <cs:fontRef idx="minor">
      <a:schemeClr val="dk1"/>
    </cs:fontRef>
    <cs:spPr>
      <a:solidFill>
        <a:schemeClr val="phClr"/>
      </a:solidFill>
      <a:ln w="9525" cap="flat" cmpd="sng" algn="ctr">
        <a:solidFill>
          <a:schemeClr val="phClr"/>
        </a:solidFill>
        <a:round/>
      </a:ln>
    </cs:spPr>
  </cs:dataPointMarker>
  <cs:dataPointMarkerLayout symbol="circle" size="4"/>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65000"/>
        <a:lumOff val="35000"/>
      </a:schemeClr>
    </cs:fontRef>
    <cs:spPr>
      <a:ln w="9525">
        <a:solidFill>
          <a:schemeClr val="dk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dk1">
            <a:lumMod val="65000"/>
            <a:lumOff val="35000"/>
          </a:schemeClr>
        </a:solidFill>
      </a:ln>
    </cs:spPr>
  </cs:downBar>
  <cs:dropLine>
    <cs:lnRef idx="0"/>
    <cs:fillRef idx="0"/>
    <cs:effectRef idx="0"/>
    <cs:fontRef idx="minor">
      <a:schemeClr val="dk1"/>
    </cs:fontRef>
    <cs:spPr>
      <a:ln w="9525" cap="flat" cmpd="sng" algn="ctr">
        <a:solidFill>
          <a:schemeClr val="dk1">
            <a:lumMod val="35000"/>
            <a:lumOff val="65000"/>
            <a:alpha val="33000"/>
          </a:schemeClr>
        </a:solidFill>
        <a:round/>
      </a:ln>
    </cs:spPr>
  </cs:dropLine>
  <cs:errorBar>
    <cs:lnRef idx="0"/>
    <cs:fillRef idx="0"/>
    <cs:effectRef idx="0"/>
    <cs:fontRef idx="minor">
      <a:schemeClr val="dk1"/>
    </cs:fontRef>
    <cs:spPr>
      <a:ln w="9525">
        <a:solidFill>
          <a:schemeClr val="dk1">
            <a:lumMod val="65000"/>
            <a:lumOff val="35000"/>
          </a:schemeClr>
        </a:solidFill>
      </a:ln>
    </cs:spPr>
  </cs:errorBar>
  <cs:floor>
    <cs:lnRef idx="0"/>
    <cs:fillRef idx="0"/>
    <cs:effectRef idx="0"/>
    <cs:fontRef idx="minor">
      <a:schemeClr val="dk1"/>
    </cs:fontRef>
  </cs:floor>
  <cs:gridlineMajor>
    <cs:lnRef idx="0"/>
    <cs:fillRef idx="0"/>
    <cs:effectRef idx="0"/>
    <cs:fontRef idx="minor">
      <a:schemeClr val="dk1"/>
    </cs:fontRef>
    <cs:spPr>
      <a:ln>
        <a:solidFill>
          <a:schemeClr val="dk1">
            <a:lumMod val="15000"/>
            <a:lumOff val="85000"/>
          </a:schemeClr>
        </a:solidFill>
      </a:ln>
    </cs:spPr>
  </cs:gridlineMajor>
  <cs:gridlineMinor>
    <cs:lnRef idx="0"/>
    <cs:fillRef idx="0"/>
    <cs:effectRef idx="0"/>
    <cs:fontRef idx="minor">
      <a:schemeClr val="dk1"/>
    </cs:fontRef>
    <cs:spPr>
      <a:ln>
        <a:solidFill>
          <a:schemeClr val="dk1">
            <a:lumMod val="5000"/>
            <a:lumOff val="95000"/>
          </a:schemeClr>
        </a:solidFill>
      </a:ln>
    </cs:spPr>
  </cs:gridlineMinor>
  <cs:hiLoLine>
    <cs:lnRef idx="0"/>
    <cs:fillRef idx="0"/>
    <cs:effectRef idx="0"/>
    <cs:fontRef idx="minor">
      <a:schemeClr val="dk1"/>
    </cs:fontRef>
    <cs:spPr>
      <a:ln w="9525">
        <a:solidFill>
          <a:schemeClr val="dk1">
            <a:lumMod val="35000"/>
            <a:lumOff val="65000"/>
          </a:schemeClr>
        </a:solidFill>
      </a:ln>
    </cs:spPr>
  </cs:hiLoLine>
  <cs:leaderLine>
    <cs:lnRef idx="0"/>
    <cs:fillRef idx="0"/>
    <cs:effectRef idx="0"/>
    <cs:fontRef idx="minor">
      <a:schemeClr val="dk1"/>
    </cs:fontRef>
    <cs:spPr>
      <a:ln w="9525">
        <a:solidFill>
          <a:schemeClr val="dk1">
            <a:lumMod val="35000"/>
            <a:lumOff val="65000"/>
          </a:schemeClr>
        </a:solidFill>
      </a:ln>
    </cs:spPr>
  </cs:leaderLine>
  <cs:legend>
    <cs:lnRef idx="0"/>
    <cs:fillRef idx="0"/>
    <cs:effectRef idx="0"/>
    <cs:fontRef idx="minor">
      <a:schemeClr val="dk1">
        <a:lumMod val="65000"/>
        <a:lumOff val="35000"/>
      </a:schemeClr>
    </cs:fontRef>
    <cs:defRPr sz="900" kern="1200"/>
  </cs:legend>
  <cs:plotArea>
    <cs:lnRef idx="0"/>
    <cs:fillRef idx="0"/>
    <cs:effectRef idx="0"/>
    <cs:fontRef idx="minor">
      <a:schemeClr val="dk1"/>
    </cs:fontRef>
    <cs:spPr>
      <a:gradFill>
        <a:gsLst>
          <a:gs pos="100000">
            <a:schemeClr val="lt1">
              <a:lumMod val="95000"/>
            </a:schemeClr>
          </a:gs>
          <a:gs pos="0">
            <a:schemeClr val="lt1"/>
          </a:gs>
        </a:gsLst>
        <a:lin ang="5400000" scaled="0"/>
      </a:gradFill>
    </cs:spPr>
  </cs:plotArea>
  <cs:plotArea3D>
    <cs:lnRef idx="0"/>
    <cs:fillRef idx="0"/>
    <cs:effectRef idx="0"/>
    <cs:fontRef idx="minor">
      <a:schemeClr val="dk1"/>
    </cs:fontRef>
  </cs:plotArea3D>
  <cs:seriesAxis>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900" kern="1200"/>
  </cs:seriesAxis>
  <cs:seriesLine>
    <cs:lnRef idx="0"/>
    <cs:fillRef idx="0"/>
    <cs:effectRef idx="0"/>
    <cs:fontRef idx="minor">
      <a:schemeClr val="dk1"/>
    </cs:fontRef>
    <cs:spPr>
      <a:ln w="9525">
        <a:solidFill>
          <a:schemeClr val="dk1">
            <a:lumMod val="35000"/>
            <a:lumOff val="65000"/>
          </a:schemeClr>
        </a:solidFill>
        <a:prstDash val="dash"/>
      </a:ln>
    </cs:spPr>
  </cs:seriesLine>
  <cs:title>
    <cs:lnRef idx="0"/>
    <cs:fillRef idx="0"/>
    <cs:effectRef idx="0"/>
    <cs:fontRef idx="minor">
      <a:schemeClr val="dk1">
        <a:lumMod val="50000"/>
        <a:lumOff val="50000"/>
      </a:schemeClr>
    </cs:fontRef>
    <cs:defRPr sz="1400" kern="1200" cap="none" spc="20" baseline="0"/>
  </cs:title>
  <cs:trendline>
    <cs:lnRef idx="0">
      <cs:styleClr val="auto"/>
    </cs:lnRef>
    <cs:fillRef idx="0"/>
    <cs:effectRef idx="0"/>
    <cs:fontRef idx="minor">
      <a:schemeClr val="dk1"/>
    </cs:fontRef>
    <cs:spPr>
      <a:ln w="9525" cap="rnd">
        <a:solidFill>
          <a:schemeClr val="phClr"/>
        </a:solidFill>
      </a:ln>
    </cs:spPr>
  </cs:trendline>
  <cs:trendlineLabel>
    <cs:lnRef idx="0"/>
    <cs:fillRef idx="0"/>
    <cs:effectRef idx="0"/>
    <cs:fontRef idx="minor">
      <a:schemeClr val="dk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65000"/>
        <a:lumOff val="35000"/>
      </a:schemeClr>
    </cs:fontRef>
    <cs:defRPr sz="900" kern="1200" spc="20" baseline="0"/>
  </cs:valueAxis>
  <cs:wall>
    <cs:lnRef idx="0"/>
    <cs:fillRef idx="0"/>
    <cs:effectRef idx="0"/>
    <cs:fontRef idx="minor">
      <a:schemeClr val="dk1"/>
    </cs:fontRef>
  </cs:wall>
</cs:chartStyle>
</file>

<file path=ppt/charts/style8.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322">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325">
  <cs:axisTitle>
    <cs:lnRef idx="0"/>
    <cs:fillRef idx="0"/>
    <cs:effectRef idx="0"/>
    <cs:fontRef idx="minor">
      <a:schemeClr val="tx1">
        <a:lumMod val="50000"/>
        <a:lumOff val="50000"/>
      </a:schemeClr>
    </cs:fontRef>
    <cs:defRPr sz="900" kern="1200" cap="all"/>
  </cs:axisTitle>
  <cs:categoryAxis>
    <cs:lnRef idx="0"/>
    <cs:fillRef idx="0"/>
    <cs:effectRef idx="0"/>
    <cs:fontRef idx="minor">
      <a:schemeClr val="tx1">
        <a:lumMod val="50000"/>
        <a:lumOff val="50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50000"/>
        <a:lumOff val="50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styleClr val="auto"/>
    </cs:lnRef>
    <cs:fillRef idx="2">
      <cs:styleClr val="auto"/>
    </cs:fillRef>
    <cs:effectRef idx="1"/>
    <cs:fontRef idx="minor">
      <a:schemeClr val="dk1"/>
    </cs:fontRef>
    <cs:spPr>
      <a:ln w="9525" cap="flat" cmpd="sng" algn="ctr">
        <a:solidFill>
          <a:schemeClr val="phClr">
            <a:shade val="95000"/>
          </a:schemeClr>
        </a:solidFill>
        <a:round/>
      </a:ln>
    </cs:spPr>
  </cs:dataPoint>
  <cs:dataPoint3D>
    <cs:lnRef idx="0">
      <cs:styleClr val="auto"/>
    </cs:lnRef>
    <cs:fillRef idx="2">
      <cs:styleClr val="auto"/>
    </cs:fillRef>
    <cs:effectRef idx="1"/>
    <cs:fontRef idx="minor">
      <a:schemeClr val="dk1"/>
    </cs:fontRef>
    <cs:spPr>
      <a:ln w="9525" cap="flat" cmpd="sng" algn="ctr">
        <a:solidFill>
          <a:schemeClr val="phClr">
            <a:shade val="95000"/>
          </a:schemeClr>
        </a:solidFill>
        <a:round/>
      </a:ln>
    </cs:spPr>
  </cs:dataPoint3D>
  <cs:dataPointLine>
    <cs:lnRef idx="0">
      <cs:styleClr val="auto"/>
    </cs:lnRef>
    <cs:fillRef idx="2">
      <cs:styleClr val="auto"/>
    </cs:fillRef>
    <cs:effectRef idx="1"/>
    <cs:fontRef idx="minor">
      <a:schemeClr val="dk1"/>
    </cs:fontRef>
    <cs:spPr>
      <a:ln w="15875" cap="rnd">
        <a:solidFill>
          <a:schemeClr val="phClr"/>
        </a:solidFill>
        <a:round/>
      </a:ln>
    </cs:spPr>
  </cs:dataPointLine>
  <cs:dataPointMarker>
    <cs:lnRef idx="0">
      <cs:styleClr val="auto"/>
    </cs:lnRef>
    <cs:fillRef idx="2">
      <cs:styleClr val="auto"/>
    </cs:fillRef>
    <cs:effectRef idx="1"/>
    <cs:fontRef idx="minor">
      <a:schemeClr val="dk1"/>
    </cs:fontRef>
    <cs:spPr>
      <a:ln w="9525" cap="flat" cmpd="sng" algn="ctr">
        <a:solidFill>
          <a:schemeClr val="phClr">
            <a:shade val="95000"/>
          </a:schemeClr>
        </a:solidFill>
        <a:round/>
      </a:ln>
    </cs:spPr>
  </cs:dataPointMarker>
  <cs:dataPointMarkerLayout symbol="circle" size="5"/>
  <cs:dataPointWireframe>
    <cs:lnRef idx="0">
      <cs:styleClr val="auto"/>
    </cs:lnRef>
    <cs:fillRef idx="2"/>
    <cs:effectRef idx="0"/>
    <cs:fontRef idx="minor">
      <a:schemeClr val="dk1"/>
    </cs:fontRef>
    <cs:spPr>
      <a:ln w="9525" cap="rnd">
        <a:solidFill>
          <a:schemeClr val="phClr"/>
        </a:solidFill>
        <a:round/>
      </a:ln>
    </cs:spPr>
  </cs:dataPointWireframe>
  <cs:dataTable>
    <cs:lnRef idx="0"/>
    <cs:fillRef idx="0"/>
    <cs:effectRef idx="0"/>
    <cs:fontRef idx="minor">
      <a:schemeClr val="tx1">
        <a:lumMod val="50000"/>
        <a:lumOff val="50000"/>
      </a:schemeClr>
    </cs:fontRef>
    <cs:spPr>
      <a:ln w="9525">
        <a:solidFill>
          <a:schemeClr val="tx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tx1">
            <a:lumMod val="75000"/>
            <a:lumOff val="25000"/>
          </a:schemeClr>
        </a:solidFill>
      </a:ln>
    </cs:spPr>
  </cs:downBar>
  <cs:dropLine>
    <cs:lnRef idx="0"/>
    <cs:fillRef idx="0"/>
    <cs:effectRef idx="0"/>
    <cs:fontRef idx="minor">
      <a:schemeClr val="dk1"/>
    </cs:fontRef>
    <cs:spPr>
      <a:ln w="9525">
        <a:solidFill>
          <a:schemeClr val="tx1">
            <a:lumMod val="75000"/>
            <a:lumOff val="25000"/>
          </a:schemeClr>
        </a:solidFill>
      </a:ln>
    </cs:spPr>
  </cs:dropLine>
  <cs:errorBar>
    <cs:lnRef idx="0"/>
    <cs:fillRef idx="0"/>
    <cs:effectRef idx="0"/>
    <cs:fontRef idx="minor">
      <a:schemeClr val="dk1"/>
    </cs:fontRef>
    <cs:spPr>
      <a:ln w="9525">
        <a:solidFill>
          <a:schemeClr val="tx1">
            <a:lumMod val="50000"/>
            <a:lumOff val="50000"/>
          </a:schemeClr>
        </a:solidFill>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75000"/>
            <a:lumOff val="25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50000"/>
        <a:lumOff val="50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50000"/>
        <a:lumOff val="50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dk1"/>
    </cs:fontRef>
    <cs:spPr>
      <a:ln w="9525">
        <a:solidFill>
          <a:schemeClr val="tx1">
            <a:lumMod val="35000"/>
            <a:lumOff val="65000"/>
          </a:schemeClr>
        </a:solidFill>
        <a:prstDash val="dash"/>
      </a:ln>
    </cs:spPr>
  </cs:seriesLine>
  <cs:title>
    <cs:lnRef idx="0"/>
    <cs:fillRef idx="0"/>
    <cs:effectRef idx="0"/>
    <cs:fontRef idx="minor">
      <a:schemeClr val="tx1">
        <a:lumMod val="50000"/>
        <a:lumOff val="50000"/>
      </a:schemeClr>
    </cs:fontRef>
    <cs:defRPr sz="1400" kern="1200" cap="none" spc="20" baseline="0"/>
  </cs:title>
  <cs:trendline>
    <cs:lnRef idx="0">
      <cs:styleClr val="auto"/>
    </cs:lnRef>
    <cs:fillRef idx="2"/>
    <cs:effectRef idx="0"/>
    <cs:fontRef idx="minor">
      <a:schemeClr val="dk1"/>
    </cs:fontRef>
    <cs:spPr>
      <a:ln w="9525" cap="rnd">
        <a:solidFill>
          <a:schemeClr val="phClr"/>
        </a:solidFill>
      </a:ln>
    </cs:spPr>
  </cs:trendline>
  <cs:trendlineLabel>
    <cs:lnRef idx="0"/>
    <cs:fillRef idx="0"/>
    <cs:effectRef idx="0"/>
    <cs:fontRef idx="minor">
      <a:schemeClr val="tx1">
        <a:lumMod val="50000"/>
        <a:lumOff val="50000"/>
      </a:schemeClr>
    </cs:fontRef>
    <cs:defRPr sz="900"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50000"/>
        <a:lumOff val="50000"/>
      </a:schemeClr>
    </cs:fontRef>
    <cs:defRPr sz="900" kern="1200"/>
  </cs:valueAxis>
  <cs:wall>
    <cs:lnRef idx="0"/>
    <cs:fillRef idx="0"/>
    <cs:effectRef idx="0"/>
    <cs:fontRef idx="minor">
      <a:schemeClr val="dk1"/>
    </cs:fontRef>
  </cs:wall>
</cs:chartStyle>
</file>

<file path=ppt/charts/style1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56">
  <cs:axisTitle>
    <cs:lnRef idx="0"/>
    <cs:fillRef idx="0"/>
    <cs:effectRef idx="0"/>
    <cs:fontRef idx="minor">
      <a:schemeClr val="dk1">
        <a:lumMod val="65000"/>
        <a:lumOff val="35000"/>
      </a:schemeClr>
    </cs:fontRef>
    <cs:defRPr sz="1197" b="1" kern="1200"/>
  </cs:axisTitle>
  <cs:categoryAxis>
    <cs:lnRef idx="0"/>
    <cs:fillRef idx="0"/>
    <cs:effectRef idx="0"/>
    <cs:fontRef idx="minor">
      <a:schemeClr val="dk1">
        <a:lumMod val="65000"/>
        <a:lumOff val="35000"/>
      </a:schemeClr>
    </cs:fontRef>
    <cs:defRPr sz="1197" kern="1200" cap="none" spc="0" normalizeH="0" baseline="0"/>
  </cs:categoryAxis>
  <cs:chartArea>
    <cs:lnRef idx="0"/>
    <cs:fillRef idx="0"/>
    <cs:effectRef idx="0"/>
    <cs:fontRef idx="minor">
      <a:schemeClr val="dk1"/>
    </cs:fontRef>
    <cs:spPr>
      <a:pattFill prst="dkDnDiag">
        <a:fgClr>
          <a:schemeClr val="lt1"/>
        </a:fgClr>
        <a:bgClr>
          <a:schemeClr val="dk1">
            <a:lumMod val="10000"/>
            <a:lumOff val="90000"/>
          </a:schemeClr>
        </a:bgClr>
      </a:pattFill>
      <a:ln w="9525" cap="flat" cmpd="sng" algn="ctr">
        <a:solidFill>
          <a:schemeClr val="dk1">
            <a:lumMod val="15000"/>
            <a:lumOff val="85000"/>
          </a:schemeClr>
        </a:solidFill>
        <a:round/>
      </a:ln>
    </cs:spPr>
    <cs:defRPr sz="1197" kern="1200"/>
  </cs:chartArea>
  <cs:dataLabel>
    <cs:lnRef idx="0"/>
    <cs:fillRef idx="0"/>
    <cs:effectRef idx="0"/>
    <cs:fontRef idx="minor">
      <a:schemeClr val="dk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alpha val="75000"/>
        </a:schemeClr>
      </a:solidFill>
      <a:ln w="9525">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tx1"/>
    </cs:fontRef>
    <cs:spPr>
      <a:gradFill>
        <a:gsLst>
          <a:gs pos="100000">
            <a:schemeClr val="phClr">
              <a:lumMod val="60000"/>
              <a:lumOff val="40000"/>
            </a:schemeClr>
          </a:gs>
          <a:gs pos="0">
            <a:schemeClr val="phClr"/>
          </a:gs>
        </a:gsLst>
        <a:lin ang="5400000" scaled="0"/>
      </a:gradFill>
      <a:ln w="19050">
        <a:solidFill>
          <a:schemeClr val="lt1"/>
        </a:solidFill>
      </a:ln>
    </cs:spPr>
  </cs:dataPoint>
  <cs:dataPoint3D>
    <cs:lnRef idx="0"/>
    <cs:fillRef idx="0">
      <cs:styleClr val="auto"/>
    </cs:fillRef>
    <cs:effectRef idx="0"/>
    <cs:fontRef idx="minor">
      <a:schemeClr val="tx1"/>
    </cs:fontRef>
    <cs:spPr>
      <a:gradFill>
        <a:gsLst>
          <a:gs pos="100000">
            <a:schemeClr val="phClr">
              <a:lumMod val="60000"/>
              <a:lumOff val="40000"/>
            </a:schemeClr>
          </a:gs>
          <a:gs pos="0">
            <a:schemeClr val="phClr"/>
          </a:gs>
        </a:gsLst>
        <a:lin ang="5400000" scaled="0"/>
      </a:gradFill>
      <a:ln w="50800">
        <a:solidFill>
          <a:schemeClr val="lt1"/>
        </a:solidFill>
      </a:ln>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lt1"/>
      </a:solidFill>
      <a:ln w="15875">
        <a:solidFill>
          <a:schemeClr val="phClr"/>
        </a:solidFill>
        <a:round/>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1064" kern="1200"/>
  </cs:dataTable>
  <cs:downBar>
    <cs:lnRef idx="0"/>
    <cs:fillRef idx="0"/>
    <cs:effectRef idx="0"/>
    <cs:fontRef idx="minor">
      <a:schemeClr val="dk1"/>
    </cs:fontRef>
    <cs:spPr>
      <a:solidFill>
        <a:schemeClr val="dk1">
          <a:lumMod val="75000"/>
          <a:lumOff val="25000"/>
        </a:schemeClr>
      </a:solidFill>
      <a:ln w="9525" cap="flat" cmpd="sng" algn="ctr">
        <a:solidFill>
          <a:schemeClr val="dk1">
            <a:lumMod val="50000"/>
            <a:lumOff val="50000"/>
          </a:schemeClr>
        </a:solidFill>
        <a:round/>
      </a:ln>
    </cs:spPr>
  </cs:downBar>
  <cs:dropLine>
    <cs:lnRef idx="0"/>
    <cs:fillRef idx="0"/>
    <cs:effectRef idx="0"/>
    <cs:fontRef idx="minor">
      <a:schemeClr val="dk1"/>
    </cs:fontRef>
    <cs:spPr>
      <a:ln w="9525" cap="flat" cmpd="sng" algn="ctr">
        <a:solidFill>
          <a:schemeClr val="dk1">
            <a:lumMod val="35000"/>
            <a:lumOff val="65000"/>
          </a:schemeClr>
        </a:solidFill>
        <a:round/>
      </a:ln>
    </cs:spPr>
  </cs:dropLine>
  <cs:errorBar>
    <cs:lnRef idx="0"/>
    <cs:fillRef idx="0"/>
    <cs:effectRef idx="0"/>
    <cs:fontRef idx="minor">
      <a:schemeClr val="dk1"/>
    </cs:fontRef>
    <cs:spPr>
      <a:ln w="9525" cap="flat" cmpd="sng" algn="ctr">
        <a:solidFill>
          <a:schemeClr val="dk1">
            <a:lumMod val="50000"/>
            <a:lumOff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dk1">
            <a:lumMod val="15000"/>
            <a:lumOff val="85000"/>
          </a:schemeClr>
        </a:solidFill>
        <a:round/>
      </a:ln>
    </cs:spPr>
  </cs:gridlineMajor>
  <cs:gridlineMinor>
    <cs:lnRef idx="0"/>
    <cs:fillRef idx="0"/>
    <cs:effectRef idx="0"/>
    <cs:fontRef idx="minor">
      <a:schemeClr val="dk1"/>
    </cs:fontRef>
    <cs:spPr>
      <a:ln w="9525" cap="flat" cmpd="sng" algn="ctr">
        <a:solidFill>
          <a:schemeClr val="dk1">
            <a:lumMod val="5000"/>
            <a:lumOff val="95000"/>
          </a:schemeClr>
        </a:solidFill>
        <a:round/>
      </a:ln>
    </cs:spPr>
  </cs:gridlineMinor>
  <cs:hiLoLine>
    <cs:lnRef idx="0"/>
    <cs:fillRef idx="0"/>
    <cs:effectRef idx="0"/>
    <cs:fontRef idx="minor">
      <a:schemeClr val="dk1"/>
    </cs:fontRef>
    <cs:spPr>
      <a:ln w="9525" cap="flat" cmpd="sng" algn="ctr">
        <a:solidFill>
          <a:schemeClr val="dk1">
            <a:lumMod val="35000"/>
            <a:lumOff val="65000"/>
          </a:schemeClr>
        </a:solidFill>
        <a:round/>
      </a:ln>
    </cs:spPr>
  </cs:hiLoLine>
  <cs:leaderLine>
    <cs:lnRef idx="0"/>
    <cs:fillRef idx="0"/>
    <cs:effectRef idx="0"/>
    <cs:fontRef idx="minor">
      <a:schemeClr val="dk1"/>
    </cs:fontRef>
    <cs:spPr>
      <a:ln w="9525" cap="flat" cmpd="sng" algn="ctr">
        <a:solidFill>
          <a:schemeClr val="dk1">
            <a:lumMod val="35000"/>
            <a:lumOff val="65000"/>
          </a:schemeClr>
        </a:solidFill>
        <a:round/>
      </a:ln>
    </cs:spPr>
  </cs:leaderLine>
  <cs:legend>
    <cs:lnRef idx="0"/>
    <cs:fillRef idx="0"/>
    <cs:effectRef idx="0"/>
    <cs:fontRef idx="minor">
      <a:schemeClr val="dk1">
        <a:lumMod val="65000"/>
        <a:lumOff val="35000"/>
      </a:schemeClr>
    </cs:fontRef>
    <cs:spPr>
      <a:solidFill>
        <a:schemeClr val="lt1">
          <a:alpha val="50000"/>
        </a:schemeClr>
      </a:solidFill>
    </cs:spPr>
    <cs:defRPr sz="1197"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65000"/>
        <a:lumOff val="35000"/>
      </a:schemeClr>
    </cs:fontRef>
    <cs:defRPr sz="1197" kern="1200"/>
  </cs:seriesAxis>
  <cs:seriesLine>
    <cs:lnRef idx="0"/>
    <cs:fillRef idx="0"/>
    <cs:effectRef idx="0"/>
    <cs:fontRef idx="minor">
      <a:schemeClr val="dk1"/>
    </cs:fontRef>
    <cs:spPr>
      <a:ln w="9525" cap="flat" cmpd="sng" algn="ctr">
        <a:solidFill>
          <a:schemeClr val="dk1">
            <a:lumMod val="35000"/>
            <a:lumOff val="65000"/>
          </a:schemeClr>
        </a:solidFill>
        <a:round/>
      </a:ln>
    </cs:spPr>
  </cs:seriesLine>
  <cs:title>
    <cs:lnRef idx="0"/>
    <cs:fillRef idx="0"/>
    <cs:effectRef idx="0"/>
    <cs:fontRef idx="major">
      <a:schemeClr val="dk1">
        <a:lumMod val="50000"/>
        <a:lumOff val="50000"/>
      </a:schemeClr>
    </cs:fontRef>
    <cs:defRPr sz="2128" b="1" kern="1200" spc="0" normalizeH="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65000"/>
        <a:lumOff val="35000"/>
      </a:schemeClr>
    </cs:fontRef>
    <cs:defRPr sz="1197" kern="1200"/>
  </cs:trendlineLabel>
  <cs:upBar>
    <cs:lnRef idx="0"/>
    <cs:fillRef idx="0"/>
    <cs:effectRef idx="0"/>
    <cs:fontRef idx="minor">
      <a:schemeClr val="dk1"/>
    </cs:fontRef>
    <cs:spPr>
      <a:solidFill>
        <a:schemeClr val="lt1"/>
      </a:solidFill>
      <a:ln w="9525" cap="flat" cmpd="sng" algn="ctr">
        <a:solidFill>
          <a:schemeClr val="dk1">
            <a:lumMod val="50000"/>
            <a:lumOff val="50000"/>
          </a:schemeClr>
        </a:solidFill>
        <a:round/>
      </a:ln>
    </cs:spPr>
  </cs:upBar>
  <cs:valueAxis>
    <cs:lnRef idx="0"/>
    <cs:fillRef idx="0"/>
    <cs:effectRef idx="0"/>
    <cs:fontRef idx="minor">
      <a:schemeClr val="dk1">
        <a:lumMod val="65000"/>
        <a:lumOff val="35000"/>
      </a:schemeClr>
    </cs:fontRef>
    <cs:defRPr sz="1197" kern="1200"/>
  </cs:valueAxis>
  <cs:wall>
    <cs:lnRef idx="0"/>
    <cs:fillRef idx="0"/>
    <cs:effectRef idx="0"/>
    <cs:fontRef idx="minor">
      <a:schemeClr val="dk1"/>
    </cs:fontRef>
  </cs:wall>
</cs:chartStyle>
</file>

<file path=ppt/charts/style13.xml><?xml version="1.0" encoding="utf-8"?>
<cs:chartStyle xmlns:cs="http://schemas.microsoft.com/office/drawing/2012/chartStyle" xmlns:a="http://schemas.openxmlformats.org/drawingml/2006/main" id="242">
  <cs:axisTitle>
    <cs:lnRef idx="0"/>
    <cs:fillRef idx="0"/>
    <cs:effectRef idx="0"/>
    <cs:fontRef idx="minor">
      <a:schemeClr val="tx2"/>
    </cs:fontRef>
    <cs:defRPr sz="1197" b="1" kern="1200"/>
  </cs:axisTitle>
  <cs:categoryAxis>
    <cs:lnRef idx="0"/>
    <cs:fillRef idx="0"/>
    <cs:effectRef idx="0"/>
    <cs:fontRef idx="minor">
      <a:schemeClr val="tx2"/>
    </cs:fontRef>
    <cs:spPr>
      <a:ln w="9525" cap="flat" cmpd="sng" algn="ctr">
        <a:solidFill>
          <a:schemeClr val="tx2">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2">
            <a:lumMod val="15000"/>
            <a:lumOff val="85000"/>
          </a:schemeClr>
        </a:solidFill>
        <a:round/>
      </a:ln>
    </cs:spPr>
    <cs:defRPr sz="1197" kern="1200"/>
  </cs:chartArea>
  <cs:dataLabel>
    <cs:lnRef idx="0"/>
    <cs:fillRef idx="0"/>
    <cs:effectRef idx="0"/>
    <cs:fontRef idx="minor">
      <a:schemeClr val="tx2"/>
    </cs:fontRef>
    <cs:defRPr sz="1197" kern="1200"/>
  </cs:dataLabel>
  <cs:dataLabelCallout>
    <cs:lnRef idx="0"/>
    <cs:fillRef idx="0"/>
    <cs:effectRef idx="0"/>
    <cs:fontRef idx="minor">
      <a:schemeClr val="dk2">
        <a:lumMod val="7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2"/>
    <cs:fontRef idx="minor">
      <a:schemeClr val="tx2"/>
    </cs:fontRef>
  </cs:dataPoint>
  <cs:dataPoint3D>
    <cs:lnRef idx="0"/>
    <cs:fillRef idx="3">
      <cs:styleClr val="auto"/>
    </cs:fillRef>
    <cs:effectRef idx="2"/>
    <cs:fontRef idx="minor">
      <a:schemeClr val="tx2"/>
    </cs:fontRef>
  </cs:dataPoint3D>
  <cs:dataPointLine>
    <cs:lnRef idx="0">
      <cs:styleClr val="auto"/>
    </cs:lnRef>
    <cs:fillRef idx="3"/>
    <cs:effectRef idx="2"/>
    <cs:fontRef idx="minor">
      <a:schemeClr val="tx2"/>
    </cs:fontRef>
    <cs:spPr>
      <a:ln w="9525" cap="rnd">
        <a:solidFill>
          <a:schemeClr val="phClr"/>
        </a:solidFill>
        <a:round/>
      </a:ln>
    </cs:spPr>
  </cs:dataPointLine>
  <cs:dataPointMarker>
    <cs:lnRef idx="0">
      <cs:styleClr val="auto"/>
    </cs:lnRef>
    <cs:fillRef idx="3">
      <cs:styleClr val="auto"/>
    </cs:fillRef>
    <cs:effectRef idx="2"/>
    <cs:fontRef idx="minor">
      <a:schemeClr val="tx2"/>
    </cs:fontRef>
    <cs:spPr>
      <a:ln w="9525">
        <a:solidFill>
          <a:schemeClr val="phClr"/>
        </a:solidFill>
        <a:round/>
      </a:ln>
    </cs:spPr>
  </cs:dataPointMarker>
  <cs:dataPointMarkerLayout symbol="circle" size="5"/>
  <cs:dataPointWireframe>
    <cs:lnRef idx="0">
      <cs:styleClr val="auto"/>
    </cs:lnRef>
    <cs:fillRef idx="3"/>
    <cs:effectRef idx="2"/>
    <cs:fontRef idx="minor">
      <a:schemeClr val="tx2"/>
    </cs:fontRef>
    <cs:spPr>
      <a:ln w="9525" cap="rnd">
        <a:solidFill>
          <a:schemeClr val="phClr"/>
        </a:solidFill>
        <a:round/>
      </a:ln>
    </cs:spPr>
  </cs:dataPointWireframe>
  <cs:dataTable>
    <cs:lnRef idx="0"/>
    <cs:fillRef idx="0"/>
    <cs:effectRef idx="0"/>
    <cs:fontRef idx="minor">
      <a:schemeClr val="tx2"/>
    </cs:fontRef>
    <cs:spPr>
      <a:ln w="9525">
        <a:solidFill>
          <a:schemeClr val="tx2">
            <a:lumMod val="15000"/>
            <a:lumOff val="85000"/>
          </a:schemeClr>
        </a:solidFill>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2"/>
    </cs:fontRef>
    <cs:spPr>
      <a:ln w="9525">
        <a:solidFill>
          <a:schemeClr val="tx2">
            <a:lumMod val="60000"/>
            <a:lumOff val="40000"/>
          </a:schemeClr>
        </a:solidFill>
        <a:prstDash val="dash"/>
      </a:ln>
    </cs:spPr>
  </cs:dropLine>
  <cs:errorBar>
    <cs:lnRef idx="0"/>
    <cs:fillRef idx="0"/>
    <cs:effectRef idx="0"/>
    <cs:fontRef idx="minor">
      <a:schemeClr val="tx2"/>
    </cs:fontRef>
    <cs:spPr>
      <a:ln w="9525">
        <a:solidFill>
          <a:schemeClr val="tx2">
            <a:lumMod val="75000"/>
          </a:schemeClr>
        </a:solidFill>
        <a:round/>
      </a:ln>
    </cs:spPr>
  </cs:errorBar>
  <cs:floor>
    <cs:lnRef idx="0"/>
    <cs:fillRef idx="0"/>
    <cs:effectRef idx="0"/>
    <cs:fontRef idx="minor">
      <a:schemeClr val="tx2"/>
    </cs:fontRef>
  </cs:floor>
  <cs:gridlineMajor>
    <cs:lnRef idx="0"/>
    <cs:fillRef idx="0"/>
    <cs:effectRef idx="0"/>
    <cs:fontRef idx="minor">
      <a:schemeClr val="tx2"/>
    </cs:fontRef>
    <cs:spPr>
      <a:ln w="9525" cap="flat" cmpd="sng" algn="ctr">
        <a:solidFill>
          <a:schemeClr val="tx2">
            <a:lumMod val="15000"/>
            <a:lumOff val="85000"/>
          </a:schemeClr>
        </a:solidFill>
        <a:round/>
      </a:ln>
    </cs:spPr>
  </cs:gridlineMajor>
  <cs:gridlineMinor>
    <cs:lnRef idx="0"/>
    <cs:fillRef idx="0"/>
    <cs:effectRef idx="0"/>
    <cs:fontRef idx="minor">
      <a:schemeClr val="tx2"/>
    </cs:fontRef>
    <cs:spPr>
      <a:ln>
        <a:solidFill>
          <a:schemeClr val="tx2">
            <a:lumMod val="5000"/>
            <a:lumOff val="95000"/>
          </a:schemeClr>
        </a:solidFill>
      </a:ln>
    </cs:spPr>
  </cs:gridlineMinor>
  <cs:hiLoLine>
    <cs:lnRef idx="0"/>
    <cs:fillRef idx="0"/>
    <cs:effectRef idx="0"/>
    <cs:fontRef idx="minor">
      <a:schemeClr val="tx2"/>
    </cs:fontRef>
    <cs:spPr>
      <a:ln w="9525">
        <a:solidFill>
          <a:schemeClr val="tx2">
            <a:lumMod val="60000"/>
            <a:lumOff val="40000"/>
          </a:schemeClr>
        </a:solidFill>
        <a:prstDash val="dash"/>
      </a:ln>
    </cs:spPr>
  </cs:hiLoLine>
  <cs:leaderLine>
    <cs:lnRef idx="0"/>
    <cs:fillRef idx="0"/>
    <cs:effectRef idx="0"/>
    <cs:fontRef idx="minor">
      <a:schemeClr val="tx2"/>
    </cs:fontRef>
    <cs:spPr>
      <a:ln w="9525">
        <a:solidFill>
          <a:schemeClr val="tx2">
            <a:lumMod val="35000"/>
            <a:lumOff val="65000"/>
          </a:schemeClr>
        </a:solidFill>
      </a:ln>
    </cs:spPr>
  </cs:leaderLine>
  <cs:legend>
    <cs:lnRef idx="0"/>
    <cs:fillRef idx="0"/>
    <cs:effectRef idx="0"/>
    <cs:fontRef idx="minor">
      <a:schemeClr val="tx2"/>
    </cs:fontRef>
    <cs:defRPr sz="1197" kern="1200"/>
  </cs:legend>
  <cs:plotArea>
    <cs:lnRef idx="0"/>
    <cs:fillRef idx="0"/>
    <cs:effectRef idx="0"/>
    <cs:fontRef idx="minor">
      <a:schemeClr val="tx2"/>
    </cs:fontRef>
  </cs:plotArea>
  <cs:plotArea3D>
    <cs:lnRef idx="0"/>
    <cs:fillRef idx="0"/>
    <cs:effectRef idx="0"/>
    <cs:fontRef idx="minor">
      <a:schemeClr val="tx2"/>
    </cs:fontRef>
  </cs:plotArea3D>
  <cs:seriesAxis>
    <cs:lnRef idx="0"/>
    <cs:fillRef idx="0"/>
    <cs:effectRef idx="0"/>
    <cs:fontRef idx="minor">
      <a:schemeClr val="tx2"/>
    </cs:fontRef>
    <cs:spPr>
      <a:ln w="9525" cap="flat" cmpd="sng" algn="ctr">
        <a:solidFill>
          <a:schemeClr val="tx2">
            <a:lumMod val="15000"/>
            <a:lumOff val="85000"/>
          </a:schemeClr>
        </a:solidFill>
        <a:round/>
      </a:ln>
    </cs:spPr>
    <cs:defRPr sz="1197" kern="1200"/>
  </cs:seriesAxis>
  <cs:seriesLine>
    <cs:lnRef idx="0"/>
    <cs:fillRef idx="0"/>
    <cs:effectRef idx="0"/>
    <cs:fontRef idx="minor">
      <a:schemeClr val="tx2"/>
    </cs:fontRef>
    <cs:spPr>
      <a:ln w="9525">
        <a:solidFill>
          <a:schemeClr val="tx2">
            <a:lumMod val="60000"/>
            <a:lumOff val="40000"/>
          </a:schemeClr>
        </a:solidFill>
        <a:prstDash val="dash"/>
      </a:ln>
    </cs:spPr>
  </cs:seriesLine>
  <cs:title>
    <cs:lnRef idx="0"/>
    <cs:fillRef idx="0"/>
    <cs:effectRef idx="0"/>
    <cs:fontRef idx="minor">
      <a:schemeClr val="tx2"/>
    </cs:fontRef>
    <cs:defRPr sz="2128" b="1" kern="1200"/>
  </cs:title>
  <cs:trendline>
    <cs:lnRef idx="0">
      <cs:styleClr val="auto"/>
    </cs:lnRef>
    <cs:fillRef idx="0"/>
    <cs:effectRef idx="0"/>
    <cs:fontRef idx="minor">
      <a:schemeClr val="tx2"/>
    </cs:fontRef>
    <cs:spPr>
      <a:ln w="9525" cap="rnd">
        <a:solidFill>
          <a:schemeClr val="phClr"/>
        </a:solidFill>
      </a:ln>
    </cs:spPr>
  </cs:trendline>
  <cs:trendlineLabel>
    <cs:lnRef idx="0"/>
    <cs:fillRef idx="0"/>
    <cs:effectRef idx="0"/>
    <cs:fontRef idx="minor">
      <a:schemeClr val="tx2"/>
    </cs:fontRef>
    <cs:defRPr sz="1197" kern="1200"/>
  </cs:trendlineLabel>
  <cs:upBar>
    <cs:lnRef idx="0"/>
    <cs:fillRef idx="0"/>
    <cs:effectRef idx="0"/>
    <cs:fontRef idx="minor">
      <a:schemeClr val="tx2"/>
    </cs:fontRef>
    <cs:spPr>
      <a:solidFill>
        <a:schemeClr val="lt1"/>
      </a:solidFill>
      <a:ln w="9525">
        <a:solidFill>
          <a:schemeClr val="tx1">
            <a:lumMod val="15000"/>
            <a:lumOff val="85000"/>
          </a:schemeClr>
        </a:solidFill>
      </a:ln>
    </cs:spPr>
  </cs:upBar>
  <cs:valueAxis>
    <cs:lnRef idx="0"/>
    <cs:fillRef idx="0"/>
    <cs:effectRef idx="0"/>
    <cs:fontRef idx="minor">
      <a:schemeClr val="tx2"/>
    </cs:fontRef>
    <cs:spPr>
      <a:ln>
        <a:solidFill>
          <a:schemeClr val="tx2">
            <a:lumMod val="40000"/>
            <a:lumOff val="60000"/>
          </a:schemeClr>
        </a:solidFill>
      </a:ln>
    </cs:spPr>
    <cs:defRPr sz="1197" kern="1200"/>
  </cs:valueAxis>
  <cs:wall>
    <cs:lnRef idx="0"/>
    <cs:fillRef idx="0"/>
    <cs:effectRef idx="0"/>
    <cs:fontRef idx="minor">
      <a:schemeClr val="tx2"/>
    </cs:fontRef>
  </cs:wall>
</cs:chartStyle>
</file>

<file path=ppt/charts/style14.xml><?xml version="1.0" encoding="utf-8"?>
<cs:chartStyle xmlns:cs="http://schemas.microsoft.com/office/drawing/2012/chartStyle" xmlns:a="http://schemas.openxmlformats.org/drawingml/2006/main" id="269">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alpha val="75000"/>
        </a:schemeClr>
      </a:solidFill>
    </cs:spPr>
  </cs:dataPoint>
  <cs:dataPoint3D>
    <cs:lnRef idx="0"/>
    <cs:fillRef idx="1">
      <cs:styleClr val="auto"/>
    </cs:fillRef>
    <cs:effectRef idx="0"/>
    <cs:fontRef idx="minor">
      <a:schemeClr val="tx1"/>
    </cs:fontRef>
    <cs:spPr>
      <a:solidFill>
        <a:schemeClr val="phClr">
          <a:alpha val="75000"/>
        </a:schemeClr>
      </a:solidFill>
    </cs:spPr>
  </cs:dataPoint3D>
  <cs:dataPointLine>
    <cs:lnRef idx="0">
      <cs:styleClr val="auto"/>
    </cs:lnRef>
    <cs:fillRef idx="1"/>
    <cs:effectRef idx="0"/>
    <cs:fontRef idx="minor">
      <a:schemeClr val="tx1"/>
    </cs:fontRef>
    <cs:spPr>
      <a:ln w="19050" cap="rnd">
        <a:solidFill>
          <a:schemeClr val="phClr">
            <a:alpha val="50000"/>
          </a:scheme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366">
  <cs:axisTitle>
    <cs:lnRef idx="0"/>
    <cs:fillRef idx="0"/>
    <cs:effectRef idx="0"/>
    <cs:fontRef idx="minor">
      <a:schemeClr val="tx1">
        <a:lumMod val="65000"/>
        <a:lumOff val="35000"/>
      </a:schemeClr>
    </cs:fontRef>
    <cs:defRPr sz="9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cs:chartArea>
  <cs:dataLabel>
    <cs:lnRef idx="0"/>
    <cs:fillRef idx="0"/>
    <cs:effectRef idx="0"/>
    <cs:fontRef idx="minor">
      <a:schemeClr val="tx1">
        <a:lumMod val="65000"/>
        <a:lumOff val="35000"/>
      </a:schemeClr>
    </cs:fontRef>
    <cs:defRPr sz="9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tx1"/>
    </cs:fontRef>
    <cs:spPr>
      <a:solidFill>
        <a:schemeClr val="phClr"/>
      </a:solidFill>
    </cs:spPr>
  </cs:dataPoint>
  <cs:dataPoint3D>
    <cs:lnRef idx="0"/>
    <cs:fillRef idx="0">
      <cs:styleClr val="auto"/>
    </cs:fillRef>
    <cs:effectRef idx="0"/>
    <cs:fontRef idx="minor">
      <a:schemeClr val="tx1"/>
    </cs:fontRef>
    <cs:spPr>
      <a:solidFill>
        <a:schemeClr val="phClr"/>
      </a:solidFill>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fillRef idx="0">
      <cs:styleClr val="auto"/>
    </cs:fillRef>
    <cs:effectRef idx="0"/>
    <cs:fontRef idx="minor">
      <a:schemeClr val="tx1"/>
    </cs:fontRef>
    <cs:spPr>
      <a:solidFill>
        <a:schemeClr val="phClr"/>
      </a:solidFill>
      <a:ln w="9525">
        <a:solidFill>
          <a:schemeClr val="lt1"/>
        </a:solidFill>
      </a:ln>
    </cs:spPr>
  </cs:dataPointMarker>
  <cs:dataPointMarkerLayout symbol="circle" size="5"/>
  <cs:dataPointWireframe>
    <cs:lnRef idx="0">
      <cs:styleClr val="auto"/>
    </cs:lnRef>
    <cs:fillRef idx="0"/>
    <cs:effectRef idx="0"/>
    <cs:fontRef idx="minor">
      <a:schemeClr val="tx1"/>
    </cs:fontRef>
    <cs:spPr>
      <a:ln w="2857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15000"/>
            <a:lumOff val="8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cs:seriesAxis>
  <cs:seriesLine>
    <cs:lnRef idx="0"/>
    <cs:fillRef idx="0"/>
    <cs:effectRef idx="0"/>
    <cs:fontRef idx="minor">
      <a:schemeClr val="tx1"/>
    </cs:fontRef>
    <cs:spPr>
      <a:ln w="9525" cap="flat">
        <a:solidFill>
          <a:srgbClr val="D9D9D9"/>
        </a:solidFill>
        <a:round/>
      </a:ln>
    </cs:spPr>
  </cs:seriesLine>
  <cs:title>
    <cs:lnRef idx="0"/>
    <cs:fillRef idx="0"/>
    <cs:effectRef idx="0"/>
    <cs:fontRef idx="minor">
      <a:schemeClr val="tx1">
        <a:lumMod val="65000"/>
        <a:lumOff val="35000"/>
      </a:schemeClr>
    </cs:fontRef>
    <cs:defRPr sz="140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9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cs:valueAxis>
  <cs:wall>
    <cs:lnRef idx="0"/>
    <cs:fillRef idx="0"/>
    <cs:effectRef idx="0"/>
    <cs:fontRef idx="minor">
      <a:schemeClr val="tx1"/>
    </cs:fontRef>
  </cs:wall>
</cs:chartStyle>
</file>

<file path=ppt/charts/style16.xml><?xml version="1.0" encoding="utf-8"?>
<cs:chartStyle xmlns:cs="http://schemas.microsoft.com/office/drawing/2012/chartStyle" xmlns:a="http://schemas.openxmlformats.org/drawingml/2006/main" id="366">
  <cs:axisTitle>
    <cs:lnRef idx="0"/>
    <cs:fillRef idx="0"/>
    <cs:effectRef idx="0"/>
    <cs:fontRef idx="minor">
      <a:schemeClr val="tx1">
        <a:lumMod val="65000"/>
        <a:lumOff val="35000"/>
      </a:schemeClr>
    </cs:fontRef>
    <cs:defRPr sz="9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cs:chartArea>
  <cs:dataLabel>
    <cs:lnRef idx="0"/>
    <cs:fillRef idx="0"/>
    <cs:effectRef idx="0"/>
    <cs:fontRef idx="minor">
      <a:schemeClr val="tx1">
        <a:lumMod val="65000"/>
        <a:lumOff val="35000"/>
      </a:schemeClr>
    </cs:fontRef>
    <cs:defRPr sz="9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tx1"/>
    </cs:fontRef>
    <cs:spPr>
      <a:solidFill>
        <a:schemeClr val="phClr"/>
      </a:solidFill>
    </cs:spPr>
  </cs:dataPoint>
  <cs:dataPoint3D>
    <cs:lnRef idx="0"/>
    <cs:fillRef idx="0">
      <cs:styleClr val="auto"/>
    </cs:fillRef>
    <cs:effectRef idx="0"/>
    <cs:fontRef idx="minor">
      <a:schemeClr val="tx1"/>
    </cs:fontRef>
    <cs:spPr>
      <a:solidFill>
        <a:schemeClr val="phClr"/>
      </a:solidFill>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fillRef idx="0">
      <cs:styleClr val="auto"/>
    </cs:fillRef>
    <cs:effectRef idx="0"/>
    <cs:fontRef idx="minor">
      <a:schemeClr val="tx1"/>
    </cs:fontRef>
    <cs:spPr>
      <a:solidFill>
        <a:schemeClr val="phClr"/>
      </a:solidFill>
      <a:ln w="9525">
        <a:solidFill>
          <a:schemeClr val="lt1"/>
        </a:solidFill>
      </a:ln>
    </cs:spPr>
  </cs:dataPointMarker>
  <cs:dataPointMarkerLayout symbol="circle" size="5"/>
  <cs:dataPointWireframe>
    <cs:lnRef idx="0">
      <cs:styleClr val="auto"/>
    </cs:lnRef>
    <cs:fillRef idx="0"/>
    <cs:effectRef idx="0"/>
    <cs:fontRef idx="minor">
      <a:schemeClr val="tx1"/>
    </cs:fontRef>
    <cs:spPr>
      <a:ln w="2857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15000"/>
            <a:lumOff val="8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cs:seriesAxis>
  <cs:seriesLine>
    <cs:lnRef idx="0"/>
    <cs:fillRef idx="0"/>
    <cs:effectRef idx="0"/>
    <cs:fontRef idx="minor">
      <a:schemeClr val="tx1"/>
    </cs:fontRef>
    <cs:spPr>
      <a:ln w="9525" cap="flat">
        <a:solidFill>
          <a:srgbClr val="D9D9D9"/>
        </a:solidFill>
        <a:round/>
      </a:ln>
    </cs:spPr>
  </cs:seriesLine>
  <cs:title>
    <cs:lnRef idx="0"/>
    <cs:fillRef idx="0"/>
    <cs:effectRef idx="0"/>
    <cs:fontRef idx="minor">
      <a:schemeClr val="tx1">
        <a:lumMod val="65000"/>
        <a:lumOff val="35000"/>
      </a:schemeClr>
    </cs:fontRef>
    <cs:defRPr sz="140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9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cs:valueAxis>
  <cs:wall>
    <cs:lnRef idx="0"/>
    <cs:fillRef idx="0"/>
    <cs:effectRef idx="0"/>
    <cs:fontRef idx="minor">
      <a:schemeClr val="tx1"/>
    </cs:fontRef>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tshållare för sidhuvud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sv-SE"/>
          </a:p>
        </p:txBody>
      </p:sp>
      <p:sp>
        <p:nvSpPr>
          <p:cNvPr id="3" name="Platshållare för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81D8DC4-73F6-40AD-9FEB-24F680BBB2FC}" type="datetimeFigureOut">
              <a:rPr lang="sv-SE" smtClean="0"/>
              <a:t>2021-04-30</a:t>
            </a:fld>
            <a:endParaRPr lang="sv-SE"/>
          </a:p>
        </p:txBody>
      </p:sp>
      <p:sp>
        <p:nvSpPr>
          <p:cNvPr id="4" name="Platshållare för bildobjekt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sv-SE"/>
          </a:p>
        </p:txBody>
      </p:sp>
      <p:sp>
        <p:nvSpPr>
          <p:cNvPr id="5" name="Platshållare för anteckninga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6" name="Platshållare för sidfot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sv-SE"/>
          </a:p>
        </p:txBody>
      </p:sp>
      <p:sp>
        <p:nvSpPr>
          <p:cNvPr id="7" name="Platshållare för bildnumm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50F054B-763F-4D21-ADAD-01DBBDE23C3C}" type="slidenum">
              <a:rPr lang="sv-SE" smtClean="0"/>
              <a:t>‹#›</a:t>
            </a:fld>
            <a:endParaRPr lang="sv-SE"/>
          </a:p>
        </p:txBody>
      </p:sp>
    </p:spTree>
    <p:extLst>
      <p:ext uri="{BB962C8B-B14F-4D97-AF65-F5344CB8AC3E}">
        <p14:creationId xmlns:p14="http://schemas.microsoft.com/office/powerpoint/2010/main" val="7620527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3" Type="http://schemas.openxmlformats.org/officeDocument/2006/relationships/hyperlink" Target="https://t2informatik.de/wissen-kompakt/paretodiagramm/" TargetMode="External"/><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b="1" dirty="0"/>
          </a:p>
        </p:txBody>
      </p:sp>
      <p:sp>
        <p:nvSpPr>
          <p:cNvPr id="4" name="Platshållare för bildnummer 3"/>
          <p:cNvSpPr>
            <a:spLocks noGrp="1"/>
          </p:cNvSpPr>
          <p:nvPr>
            <p:ph type="sldNum" sz="quarter" idx="5"/>
          </p:nvPr>
        </p:nvSpPr>
        <p:spPr/>
        <p:txBody>
          <a:bodyPr/>
          <a:lstStyle/>
          <a:p>
            <a:fld id="{650F054B-763F-4D21-ADAD-01DBBDE23C3C}" type="slidenum">
              <a:rPr lang="sv-SE" smtClean="0"/>
              <a:t>1</a:t>
            </a:fld>
            <a:endParaRPr lang="sv-SE"/>
          </a:p>
        </p:txBody>
      </p:sp>
    </p:spTree>
    <p:extLst>
      <p:ext uri="{BB962C8B-B14F-4D97-AF65-F5344CB8AC3E}">
        <p14:creationId xmlns:p14="http://schemas.microsoft.com/office/powerpoint/2010/main" val="4686311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sv-SE" dirty="0"/>
              <a:t>Tips för storytelling</a:t>
            </a:r>
          </a:p>
          <a:p>
            <a:r>
              <a:rPr lang="sv-SE" dirty="0"/>
              <a:t>https://visme.co/blog/data-storytelling-tips/</a:t>
            </a:r>
          </a:p>
          <a:p>
            <a:r>
              <a:rPr lang="sv-SE" dirty="0"/>
              <a:t>Forbes om storytelling</a:t>
            </a:r>
          </a:p>
          <a:p>
            <a:r>
              <a:rPr lang="sv-SE" dirty="0"/>
              <a:t>https://www.forbes.com/sites/brentdykes/2016/03/31/data-storytelling-the-essential-data-science-skill-everyone-needs/?sh=9ece51452ad4</a:t>
            </a:r>
          </a:p>
          <a:p>
            <a:endParaRPr lang="sv-SE" dirty="0"/>
          </a:p>
        </p:txBody>
      </p:sp>
      <p:sp>
        <p:nvSpPr>
          <p:cNvPr id="4" name="Platshållare för bildnummer 3"/>
          <p:cNvSpPr>
            <a:spLocks noGrp="1"/>
          </p:cNvSpPr>
          <p:nvPr>
            <p:ph type="sldNum" sz="quarter" idx="5"/>
          </p:nvPr>
        </p:nvSpPr>
        <p:spPr/>
        <p:txBody>
          <a:bodyPr/>
          <a:lstStyle/>
          <a:p>
            <a:fld id="{650F054B-763F-4D21-ADAD-01DBBDE23C3C}" type="slidenum">
              <a:rPr lang="sv-SE" smtClean="0"/>
              <a:t>2</a:t>
            </a:fld>
            <a:endParaRPr lang="sv-SE"/>
          </a:p>
        </p:txBody>
      </p:sp>
    </p:spTree>
    <p:extLst>
      <p:ext uri="{BB962C8B-B14F-4D97-AF65-F5344CB8AC3E}">
        <p14:creationId xmlns:p14="http://schemas.microsoft.com/office/powerpoint/2010/main" val="5060732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pPr marL="0" indent="0">
              <a:lnSpc>
                <a:spcPct val="100000"/>
              </a:lnSpc>
              <a:buNone/>
            </a:pPr>
            <a:endParaRPr lang="sv-SE" dirty="0"/>
          </a:p>
        </p:txBody>
      </p:sp>
      <p:sp>
        <p:nvSpPr>
          <p:cNvPr id="4" name="Platshållare för bildnummer 3"/>
          <p:cNvSpPr>
            <a:spLocks noGrp="1"/>
          </p:cNvSpPr>
          <p:nvPr>
            <p:ph type="sldNum" sz="quarter" idx="5"/>
          </p:nvPr>
        </p:nvSpPr>
        <p:spPr/>
        <p:txBody>
          <a:bodyPr/>
          <a:lstStyle/>
          <a:p>
            <a:fld id="{650F054B-763F-4D21-ADAD-01DBBDE23C3C}" type="slidenum">
              <a:rPr lang="sv-SE" smtClean="0"/>
              <a:t>3</a:t>
            </a:fld>
            <a:endParaRPr lang="sv-SE"/>
          </a:p>
        </p:txBody>
      </p:sp>
    </p:spTree>
    <p:extLst>
      <p:ext uri="{BB962C8B-B14F-4D97-AF65-F5344CB8AC3E}">
        <p14:creationId xmlns:p14="http://schemas.microsoft.com/office/powerpoint/2010/main" val="32285438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dirty="0"/>
          </a:p>
        </p:txBody>
      </p:sp>
      <p:sp>
        <p:nvSpPr>
          <p:cNvPr id="4" name="Platshållare för bildnummer 3"/>
          <p:cNvSpPr>
            <a:spLocks noGrp="1"/>
          </p:cNvSpPr>
          <p:nvPr>
            <p:ph type="sldNum" sz="quarter" idx="5"/>
          </p:nvPr>
        </p:nvSpPr>
        <p:spPr/>
        <p:txBody>
          <a:bodyPr/>
          <a:lstStyle/>
          <a:p>
            <a:fld id="{650F054B-763F-4D21-ADAD-01DBBDE23C3C}" type="slidenum">
              <a:rPr lang="sv-SE" smtClean="0"/>
              <a:t>4</a:t>
            </a:fld>
            <a:endParaRPr lang="sv-SE"/>
          </a:p>
        </p:txBody>
      </p:sp>
    </p:spTree>
    <p:extLst>
      <p:ext uri="{BB962C8B-B14F-4D97-AF65-F5344CB8AC3E}">
        <p14:creationId xmlns:p14="http://schemas.microsoft.com/office/powerpoint/2010/main" val="6582657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dirty="0"/>
          </a:p>
        </p:txBody>
      </p:sp>
      <p:sp>
        <p:nvSpPr>
          <p:cNvPr id="4" name="Platshållare för bildnummer 3"/>
          <p:cNvSpPr>
            <a:spLocks noGrp="1"/>
          </p:cNvSpPr>
          <p:nvPr>
            <p:ph type="sldNum" sz="quarter" idx="5"/>
          </p:nvPr>
        </p:nvSpPr>
        <p:spPr/>
        <p:txBody>
          <a:bodyPr/>
          <a:lstStyle/>
          <a:p>
            <a:fld id="{650F054B-763F-4D21-ADAD-01DBBDE23C3C}" type="slidenum">
              <a:rPr lang="sv-SE" smtClean="0"/>
              <a:t>5</a:t>
            </a:fld>
            <a:endParaRPr lang="sv-SE"/>
          </a:p>
        </p:txBody>
      </p:sp>
    </p:spTree>
    <p:extLst>
      <p:ext uri="{BB962C8B-B14F-4D97-AF65-F5344CB8AC3E}">
        <p14:creationId xmlns:p14="http://schemas.microsoft.com/office/powerpoint/2010/main" val="241988957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sv-SE" dirty="0"/>
              <a:t>Hur gör man:</a:t>
            </a:r>
          </a:p>
          <a:p>
            <a:r>
              <a:rPr lang="sv-SE" dirty="0"/>
              <a:t>Microsoft support</a:t>
            </a:r>
          </a:p>
          <a:p>
            <a:r>
              <a:rPr lang="sv-SE" dirty="0"/>
              <a:t>https://support.microsoft.com/sv-se/office/skapa-ett-diagram-fr%C3%A5n-b%C3%B6rjan-till-slut-0baf399e-dd61-4e18-8a73-b3fd5d5680c2</a:t>
            </a:r>
          </a:p>
          <a:p>
            <a:r>
              <a:rPr lang="sv-SE" dirty="0"/>
              <a:t>Youtube:</a:t>
            </a:r>
          </a:p>
          <a:p>
            <a:r>
              <a:rPr lang="sv-SE" dirty="0"/>
              <a:t>https://www.youtube.com/watch?v=yhywiCeMuPI</a:t>
            </a:r>
          </a:p>
          <a:p>
            <a:endParaRPr lang="sv-SE" dirty="0"/>
          </a:p>
        </p:txBody>
      </p:sp>
      <p:sp>
        <p:nvSpPr>
          <p:cNvPr id="4" name="Platshållare för bildnummer 3"/>
          <p:cNvSpPr>
            <a:spLocks noGrp="1"/>
          </p:cNvSpPr>
          <p:nvPr>
            <p:ph type="sldNum" sz="quarter" idx="5"/>
          </p:nvPr>
        </p:nvSpPr>
        <p:spPr/>
        <p:txBody>
          <a:bodyPr/>
          <a:lstStyle/>
          <a:p>
            <a:fld id="{650F054B-763F-4D21-ADAD-01DBBDE23C3C}" type="slidenum">
              <a:rPr lang="sv-SE" smtClean="0"/>
              <a:t>6</a:t>
            </a:fld>
            <a:endParaRPr lang="sv-SE"/>
          </a:p>
        </p:txBody>
      </p:sp>
    </p:spTree>
    <p:extLst>
      <p:ext uri="{BB962C8B-B14F-4D97-AF65-F5344CB8AC3E}">
        <p14:creationId xmlns:p14="http://schemas.microsoft.com/office/powerpoint/2010/main" val="16602619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sv-SE" dirty="0"/>
              <a:t>Vattenfallsdiagrammet är lämpligt för att visa hur ett initialt värde påverkas av mellanliggande positiva och negativa värden. Start- och slutvärden representeras av hela staplar och </a:t>
            </a:r>
            <a:r>
              <a:rPr lang="sv-SE" dirty="0" err="1"/>
              <a:t>mellanvärden</a:t>
            </a:r>
            <a:r>
              <a:rPr lang="sv-SE" dirty="0"/>
              <a:t> av flytande staplar. Du kan även visa deltotaler i diagrammet.</a:t>
            </a:r>
          </a:p>
          <a:p>
            <a:r>
              <a:rPr lang="sv-SE" dirty="0"/>
              <a:t>https://help.qlik.com/sv-SE/sense/February2021/Subsystems/Hub/Content/Sense_Hub/Visualizations/WaterfallChart/waterfall-chart.htm</a:t>
            </a:r>
          </a:p>
          <a:p>
            <a:endParaRPr lang="sv-SE" dirty="0"/>
          </a:p>
        </p:txBody>
      </p:sp>
      <p:sp>
        <p:nvSpPr>
          <p:cNvPr id="4" name="Platshållare för bildnummer 3"/>
          <p:cNvSpPr>
            <a:spLocks noGrp="1"/>
          </p:cNvSpPr>
          <p:nvPr>
            <p:ph type="sldNum" sz="quarter" idx="5"/>
          </p:nvPr>
        </p:nvSpPr>
        <p:spPr/>
        <p:txBody>
          <a:bodyPr/>
          <a:lstStyle/>
          <a:p>
            <a:fld id="{650F054B-763F-4D21-ADAD-01DBBDE23C3C}" type="slidenum">
              <a:rPr lang="sv-SE" smtClean="0"/>
              <a:t>7</a:t>
            </a:fld>
            <a:endParaRPr lang="sv-SE"/>
          </a:p>
        </p:txBody>
      </p:sp>
    </p:spTree>
    <p:extLst>
      <p:ext uri="{BB962C8B-B14F-4D97-AF65-F5344CB8AC3E}">
        <p14:creationId xmlns:p14="http://schemas.microsoft.com/office/powerpoint/2010/main" val="14124538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sv-SE" dirty="0"/>
              <a:t>Ett exempel av olika diagram med samma data som bas.</a:t>
            </a:r>
          </a:p>
          <a:p>
            <a:r>
              <a:rPr lang="sv-SE" dirty="0"/>
              <a:t>https://www.matteboken.se/lektioner/skolar-7/statistik/tabeller-och-diagram</a:t>
            </a:r>
          </a:p>
          <a:p>
            <a:endParaRPr lang="sv-SE" dirty="0"/>
          </a:p>
        </p:txBody>
      </p:sp>
      <p:sp>
        <p:nvSpPr>
          <p:cNvPr id="4" name="Platshållare för bildnummer 3"/>
          <p:cNvSpPr>
            <a:spLocks noGrp="1"/>
          </p:cNvSpPr>
          <p:nvPr>
            <p:ph type="sldNum" sz="quarter" idx="5"/>
          </p:nvPr>
        </p:nvSpPr>
        <p:spPr/>
        <p:txBody>
          <a:bodyPr/>
          <a:lstStyle/>
          <a:p>
            <a:fld id="{650F054B-763F-4D21-ADAD-01DBBDE23C3C}" type="slidenum">
              <a:rPr lang="sv-SE" smtClean="0"/>
              <a:t>8</a:t>
            </a:fld>
            <a:endParaRPr lang="sv-SE"/>
          </a:p>
        </p:txBody>
      </p:sp>
    </p:spTree>
    <p:extLst>
      <p:ext uri="{BB962C8B-B14F-4D97-AF65-F5344CB8AC3E}">
        <p14:creationId xmlns:p14="http://schemas.microsoft.com/office/powerpoint/2010/main" val="13892374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dirty="0"/>
          </a:p>
        </p:txBody>
      </p:sp>
      <p:sp>
        <p:nvSpPr>
          <p:cNvPr id="4" name="Platshållare för bildnummer 3"/>
          <p:cNvSpPr>
            <a:spLocks noGrp="1"/>
          </p:cNvSpPr>
          <p:nvPr>
            <p:ph type="sldNum" sz="quarter" idx="5"/>
          </p:nvPr>
        </p:nvSpPr>
        <p:spPr/>
        <p:txBody>
          <a:bodyPr/>
          <a:lstStyle/>
          <a:p>
            <a:fld id="{650F054B-763F-4D21-ADAD-01DBBDE23C3C}" type="slidenum">
              <a:rPr lang="sv-SE" smtClean="0"/>
              <a:t>9</a:t>
            </a:fld>
            <a:endParaRPr lang="sv-SE"/>
          </a:p>
        </p:txBody>
      </p:sp>
    </p:spTree>
    <p:extLst>
      <p:ext uri="{BB962C8B-B14F-4D97-AF65-F5344CB8AC3E}">
        <p14:creationId xmlns:p14="http://schemas.microsoft.com/office/powerpoint/2010/main" val="23737227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dirty="0"/>
          </a:p>
        </p:txBody>
      </p:sp>
      <p:sp>
        <p:nvSpPr>
          <p:cNvPr id="4" name="Platshållare för bildnummer 3"/>
          <p:cNvSpPr>
            <a:spLocks noGrp="1"/>
          </p:cNvSpPr>
          <p:nvPr>
            <p:ph type="sldNum" sz="quarter" idx="5"/>
          </p:nvPr>
        </p:nvSpPr>
        <p:spPr/>
        <p:txBody>
          <a:bodyPr/>
          <a:lstStyle/>
          <a:p>
            <a:fld id="{650F054B-763F-4D21-ADAD-01DBBDE23C3C}" type="slidenum">
              <a:rPr lang="sv-SE" smtClean="0"/>
              <a:t>10</a:t>
            </a:fld>
            <a:endParaRPr lang="sv-SE"/>
          </a:p>
        </p:txBody>
      </p:sp>
    </p:spTree>
    <p:extLst>
      <p:ext uri="{BB962C8B-B14F-4D97-AF65-F5344CB8AC3E}">
        <p14:creationId xmlns:p14="http://schemas.microsoft.com/office/powerpoint/2010/main" val="306268948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dirty="0"/>
          </a:p>
        </p:txBody>
      </p:sp>
      <p:sp>
        <p:nvSpPr>
          <p:cNvPr id="4" name="Platshållare för bildnummer 3"/>
          <p:cNvSpPr>
            <a:spLocks noGrp="1"/>
          </p:cNvSpPr>
          <p:nvPr>
            <p:ph type="sldNum" sz="quarter" idx="5"/>
          </p:nvPr>
        </p:nvSpPr>
        <p:spPr/>
        <p:txBody>
          <a:bodyPr/>
          <a:lstStyle/>
          <a:p>
            <a:fld id="{650F054B-763F-4D21-ADAD-01DBBDE23C3C}" type="slidenum">
              <a:rPr lang="sv-SE" smtClean="0"/>
              <a:t>11</a:t>
            </a:fld>
            <a:endParaRPr lang="sv-SE"/>
          </a:p>
        </p:txBody>
      </p:sp>
    </p:spTree>
    <p:extLst>
      <p:ext uri="{BB962C8B-B14F-4D97-AF65-F5344CB8AC3E}">
        <p14:creationId xmlns:p14="http://schemas.microsoft.com/office/powerpoint/2010/main" val="34952720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sv-SE" dirty="0"/>
              <a:t>Ska det vara kompakt eller mer utförligt?</a:t>
            </a:r>
          </a:p>
        </p:txBody>
      </p:sp>
      <p:sp>
        <p:nvSpPr>
          <p:cNvPr id="4" name="Platshållare för bildnummer 3"/>
          <p:cNvSpPr>
            <a:spLocks noGrp="1"/>
          </p:cNvSpPr>
          <p:nvPr>
            <p:ph type="sldNum" sz="quarter" idx="5"/>
          </p:nvPr>
        </p:nvSpPr>
        <p:spPr/>
        <p:txBody>
          <a:bodyPr/>
          <a:lstStyle/>
          <a:p>
            <a:fld id="{650F054B-763F-4D21-ADAD-01DBBDE23C3C}" type="slidenum">
              <a:rPr lang="sv-SE" smtClean="0"/>
              <a:t>12</a:t>
            </a:fld>
            <a:endParaRPr lang="sv-SE"/>
          </a:p>
        </p:txBody>
      </p:sp>
    </p:spTree>
    <p:extLst>
      <p:ext uri="{BB962C8B-B14F-4D97-AF65-F5344CB8AC3E}">
        <p14:creationId xmlns:p14="http://schemas.microsoft.com/office/powerpoint/2010/main" val="12640791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dirty="0"/>
          </a:p>
        </p:txBody>
      </p:sp>
      <p:sp>
        <p:nvSpPr>
          <p:cNvPr id="4" name="Platshållare för bildnummer 3"/>
          <p:cNvSpPr>
            <a:spLocks noGrp="1"/>
          </p:cNvSpPr>
          <p:nvPr>
            <p:ph type="sldNum" sz="quarter" idx="5"/>
          </p:nvPr>
        </p:nvSpPr>
        <p:spPr/>
        <p:txBody>
          <a:bodyPr/>
          <a:lstStyle/>
          <a:p>
            <a:fld id="{650F054B-763F-4D21-ADAD-01DBBDE23C3C}" type="slidenum">
              <a:rPr lang="sv-SE" smtClean="0"/>
              <a:t>13</a:t>
            </a:fld>
            <a:endParaRPr lang="sv-SE"/>
          </a:p>
        </p:txBody>
      </p:sp>
    </p:spTree>
    <p:extLst>
      <p:ext uri="{BB962C8B-B14F-4D97-AF65-F5344CB8AC3E}">
        <p14:creationId xmlns:p14="http://schemas.microsoft.com/office/powerpoint/2010/main" val="42588985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dirty="0"/>
          </a:p>
        </p:txBody>
      </p:sp>
      <p:sp>
        <p:nvSpPr>
          <p:cNvPr id="4" name="Platshållare för bildnummer 3"/>
          <p:cNvSpPr>
            <a:spLocks noGrp="1"/>
          </p:cNvSpPr>
          <p:nvPr>
            <p:ph type="sldNum" sz="quarter" idx="5"/>
          </p:nvPr>
        </p:nvSpPr>
        <p:spPr/>
        <p:txBody>
          <a:bodyPr/>
          <a:lstStyle/>
          <a:p>
            <a:fld id="{650F054B-763F-4D21-ADAD-01DBBDE23C3C}" type="slidenum">
              <a:rPr lang="sv-SE" smtClean="0"/>
              <a:t>14</a:t>
            </a:fld>
            <a:endParaRPr lang="sv-SE"/>
          </a:p>
        </p:txBody>
      </p:sp>
    </p:spTree>
    <p:extLst>
      <p:ext uri="{BB962C8B-B14F-4D97-AF65-F5344CB8AC3E}">
        <p14:creationId xmlns:p14="http://schemas.microsoft.com/office/powerpoint/2010/main" val="95104728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dirty="0"/>
          </a:p>
        </p:txBody>
      </p:sp>
      <p:sp>
        <p:nvSpPr>
          <p:cNvPr id="4" name="Platshållare för bildnummer 3"/>
          <p:cNvSpPr>
            <a:spLocks noGrp="1"/>
          </p:cNvSpPr>
          <p:nvPr>
            <p:ph type="sldNum" sz="quarter" idx="5"/>
          </p:nvPr>
        </p:nvSpPr>
        <p:spPr/>
        <p:txBody>
          <a:bodyPr/>
          <a:lstStyle/>
          <a:p>
            <a:fld id="{650F054B-763F-4D21-ADAD-01DBBDE23C3C}" type="slidenum">
              <a:rPr lang="sv-SE" smtClean="0"/>
              <a:t>15</a:t>
            </a:fld>
            <a:endParaRPr lang="sv-SE"/>
          </a:p>
        </p:txBody>
      </p:sp>
    </p:spTree>
    <p:extLst>
      <p:ext uri="{BB962C8B-B14F-4D97-AF65-F5344CB8AC3E}">
        <p14:creationId xmlns:p14="http://schemas.microsoft.com/office/powerpoint/2010/main" val="396811255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dirty="0"/>
          </a:p>
        </p:txBody>
      </p:sp>
      <p:sp>
        <p:nvSpPr>
          <p:cNvPr id="4" name="Platshållare för bildnummer 3"/>
          <p:cNvSpPr>
            <a:spLocks noGrp="1"/>
          </p:cNvSpPr>
          <p:nvPr>
            <p:ph type="sldNum" sz="quarter" idx="5"/>
          </p:nvPr>
        </p:nvSpPr>
        <p:spPr/>
        <p:txBody>
          <a:bodyPr/>
          <a:lstStyle/>
          <a:p>
            <a:fld id="{650F054B-763F-4D21-ADAD-01DBBDE23C3C}" type="slidenum">
              <a:rPr lang="sv-SE" smtClean="0"/>
              <a:t>16</a:t>
            </a:fld>
            <a:endParaRPr lang="sv-SE"/>
          </a:p>
        </p:txBody>
      </p:sp>
    </p:spTree>
    <p:extLst>
      <p:ext uri="{BB962C8B-B14F-4D97-AF65-F5344CB8AC3E}">
        <p14:creationId xmlns:p14="http://schemas.microsoft.com/office/powerpoint/2010/main" val="77662082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dirty="0"/>
          </a:p>
        </p:txBody>
      </p:sp>
      <p:sp>
        <p:nvSpPr>
          <p:cNvPr id="4" name="Platshållare för bildnummer 3"/>
          <p:cNvSpPr>
            <a:spLocks noGrp="1"/>
          </p:cNvSpPr>
          <p:nvPr>
            <p:ph type="sldNum" sz="quarter" idx="5"/>
          </p:nvPr>
        </p:nvSpPr>
        <p:spPr/>
        <p:txBody>
          <a:bodyPr/>
          <a:lstStyle/>
          <a:p>
            <a:fld id="{650F054B-763F-4D21-ADAD-01DBBDE23C3C}" type="slidenum">
              <a:rPr lang="sv-SE" smtClean="0"/>
              <a:t>17</a:t>
            </a:fld>
            <a:endParaRPr lang="sv-SE"/>
          </a:p>
        </p:txBody>
      </p:sp>
    </p:spTree>
    <p:extLst>
      <p:ext uri="{BB962C8B-B14F-4D97-AF65-F5344CB8AC3E}">
        <p14:creationId xmlns:p14="http://schemas.microsoft.com/office/powerpoint/2010/main" val="83963374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sv-SE" dirty="0"/>
              <a:t>https://www.survalyzer.com/de/diagramm.html</a:t>
            </a:r>
          </a:p>
          <a:p>
            <a:endParaRPr lang="sv-SE" dirty="0"/>
          </a:p>
          <a:p>
            <a:r>
              <a:rPr lang="sv-SE" dirty="0"/>
              <a:t>https://www.edrawsoft.com/de/chartmaker.html</a:t>
            </a:r>
          </a:p>
          <a:p>
            <a:endParaRPr lang="sv-SE" dirty="0"/>
          </a:p>
        </p:txBody>
      </p:sp>
      <p:sp>
        <p:nvSpPr>
          <p:cNvPr id="4" name="Platshållare för bildnummer 3"/>
          <p:cNvSpPr>
            <a:spLocks noGrp="1"/>
          </p:cNvSpPr>
          <p:nvPr>
            <p:ph type="sldNum" sz="quarter" idx="5"/>
          </p:nvPr>
        </p:nvSpPr>
        <p:spPr/>
        <p:txBody>
          <a:bodyPr/>
          <a:lstStyle/>
          <a:p>
            <a:fld id="{650F054B-763F-4D21-ADAD-01DBBDE23C3C}" type="slidenum">
              <a:rPr lang="sv-SE" smtClean="0"/>
              <a:t>18</a:t>
            </a:fld>
            <a:endParaRPr lang="sv-SE"/>
          </a:p>
        </p:txBody>
      </p:sp>
    </p:spTree>
    <p:extLst>
      <p:ext uri="{BB962C8B-B14F-4D97-AF65-F5344CB8AC3E}">
        <p14:creationId xmlns:p14="http://schemas.microsoft.com/office/powerpoint/2010/main" val="62886518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dirty="0"/>
          </a:p>
        </p:txBody>
      </p:sp>
      <p:sp>
        <p:nvSpPr>
          <p:cNvPr id="4" name="Platshållare för bildnummer 3"/>
          <p:cNvSpPr>
            <a:spLocks noGrp="1"/>
          </p:cNvSpPr>
          <p:nvPr>
            <p:ph type="sldNum" sz="quarter" idx="5"/>
          </p:nvPr>
        </p:nvSpPr>
        <p:spPr/>
        <p:txBody>
          <a:bodyPr/>
          <a:lstStyle/>
          <a:p>
            <a:fld id="{650F054B-763F-4D21-ADAD-01DBBDE23C3C}" type="slidenum">
              <a:rPr lang="sv-SE" smtClean="0"/>
              <a:t>19</a:t>
            </a:fld>
            <a:endParaRPr lang="sv-SE"/>
          </a:p>
        </p:txBody>
      </p:sp>
    </p:spTree>
    <p:extLst>
      <p:ext uri="{BB962C8B-B14F-4D97-AF65-F5344CB8AC3E}">
        <p14:creationId xmlns:p14="http://schemas.microsoft.com/office/powerpoint/2010/main" val="68041439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de-DE" dirty="0">
                <a:hlinkClick r:id="rId3"/>
              </a:rPr>
              <a:t>Was ist ein </a:t>
            </a:r>
            <a:r>
              <a:rPr lang="de-DE" dirty="0" err="1">
                <a:hlinkClick r:id="rId3"/>
              </a:rPr>
              <a:t>Paretodiagramm</a:t>
            </a:r>
            <a:r>
              <a:rPr lang="de-DE" dirty="0">
                <a:hlinkClick r:id="rId3"/>
              </a:rPr>
              <a:t>? - Wissen kompakt - t2informatik</a:t>
            </a:r>
            <a:endParaRPr lang="de-DE" dirty="0"/>
          </a:p>
          <a:p>
            <a:endParaRPr lang="sv-SE" dirty="0"/>
          </a:p>
        </p:txBody>
      </p:sp>
      <p:sp>
        <p:nvSpPr>
          <p:cNvPr id="4" name="Platshållare för bildnummer 3"/>
          <p:cNvSpPr>
            <a:spLocks noGrp="1"/>
          </p:cNvSpPr>
          <p:nvPr>
            <p:ph type="sldNum" sz="quarter" idx="5"/>
          </p:nvPr>
        </p:nvSpPr>
        <p:spPr/>
        <p:txBody>
          <a:bodyPr/>
          <a:lstStyle/>
          <a:p>
            <a:fld id="{650F054B-763F-4D21-ADAD-01DBBDE23C3C}" type="slidenum">
              <a:rPr lang="sv-SE" smtClean="0"/>
              <a:t>20</a:t>
            </a:fld>
            <a:endParaRPr lang="sv-SE"/>
          </a:p>
        </p:txBody>
      </p:sp>
    </p:spTree>
    <p:extLst>
      <p:ext uri="{BB962C8B-B14F-4D97-AF65-F5344CB8AC3E}">
        <p14:creationId xmlns:p14="http://schemas.microsoft.com/office/powerpoint/2010/main" val="57043871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dirty="0"/>
          </a:p>
        </p:txBody>
      </p:sp>
      <p:sp>
        <p:nvSpPr>
          <p:cNvPr id="4" name="Platshållare för bildnummer 3"/>
          <p:cNvSpPr>
            <a:spLocks noGrp="1"/>
          </p:cNvSpPr>
          <p:nvPr>
            <p:ph type="sldNum" sz="quarter" idx="5"/>
          </p:nvPr>
        </p:nvSpPr>
        <p:spPr/>
        <p:txBody>
          <a:bodyPr/>
          <a:lstStyle/>
          <a:p>
            <a:fld id="{650F054B-763F-4D21-ADAD-01DBBDE23C3C}" type="slidenum">
              <a:rPr lang="sv-SE" smtClean="0"/>
              <a:t>21</a:t>
            </a:fld>
            <a:endParaRPr lang="sv-SE"/>
          </a:p>
        </p:txBody>
      </p:sp>
    </p:spTree>
    <p:extLst>
      <p:ext uri="{BB962C8B-B14F-4D97-AF65-F5344CB8AC3E}">
        <p14:creationId xmlns:p14="http://schemas.microsoft.com/office/powerpoint/2010/main" val="390187058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sv-SE" dirty="0"/>
              <a:t>Här har jag inte riktig hittat ett bra exempel för en egen version.</a:t>
            </a:r>
          </a:p>
        </p:txBody>
      </p:sp>
      <p:sp>
        <p:nvSpPr>
          <p:cNvPr id="4" name="Platshållare för bildnummer 3"/>
          <p:cNvSpPr>
            <a:spLocks noGrp="1"/>
          </p:cNvSpPr>
          <p:nvPr>
            <p:ph type="sldNum" sz="quarter" idx="5"/>
          </p:nvPr>
        </p:nvSpPr>
        <p:spPr/>
        <p:txBody>
          <a:bodyPr/>
          <a:lstStyle/>
          <a:p>
            <a:fld id="{650F054B-763F-4D21-ADAD-01DBBDE23C3C}" type="slidenum">
              <a:rPr lang="sv-SE" smtClean="0"/>
              <a:t>22</a:t>
            </a:fld>
            <a:endParaRPr lang="sv-SE"/>
          </a:p>
        </p:txBody>
      </p:sp>
    </p:spTree>
    <p:extLst>
      <p:ext uri="{BB962C8B-B14F-4D97-AF65-F5344CB8AC3E}">
        <p14:creationId xmlns:p14="http://schemas.microsoft.com/office/powerpoint/2010/main" val="400656676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sv-SE" dirty="0"/>
              <a:t>Också ett bra sätt att visualisera</a:t>
            </a:r>
          </a:p>
        </p:txBody>
      </p:sp>
      <p:sp>
        <p:nvSpPr>
          <p:cNvPr id="4" name="Platshållare för bildnummer 3"/>
          <p:cNvSpPr>
            <a:spLocks noGrp="1"/>
          </p:cNvSpPr>
          <p:nvPr>
            <p:ph type="sldNum" sz="quarter" idx="5"/>
          </p:nvPr>
        </p:nvSpPr>
        <p:spPr/>
        <p:txBody>
          <a:bodyPr/>
          <a:lstStyle/>
          <a:p>
            <a:fld id="{650F054B-763F-4D21-ADAD-01DBBDE23C3C}" type="slidenum">
              <a:rPr lang="sv-SE" smtClean="0"/>
              <a:t>23</a:t>
            </a:fld>
            <a:endParaRPr lang="sv-SE"/>
          </a:p>
        </p:txBody>
      </p:sp>
    </p:spTree>
    <p:extLst>
      <p:ext uri="{BB962C8B-B14F-4D97-AF65-F5344CB8AC3E}">
        <p14:creationId xmlns:p14="http://schemas.microsoft.com/office/powerpoint/2010/main" val="106558172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B2 - Förstasida">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143000" y="640388"/>
            <a:ext cx="7315200" cy="501594"/>
          </a:xfrm>
          <a:prstGeom prst="rect">
            <a:avLst/>
          </a:prstGeom>
        </p:spPr>
        <p:txBody>
          <a:bodyPr anchor="ctr" anchorCtr="0">
            <a:normAutofit/>
          </a:bodyPr>
          <a:lstStyle>
            <a:lvl1pPr algn="l">
              <a:defRPr sz="4000" b="1">
                <a:solidFill>
                  <a:schemeClr val="bg1"/>
                </a:solidFill>
                <a:latin typeface="Corbel" panose="020B0503020204020204" pitchFamily="34" charset="0"/>
                <a:ea typeface="Corbel" panose="020B0503020204020204" pitchFamily="34" charset="0"/>
                <a:cs typeface="Arial" charset="0"/>
              </a:defRPr>
            </a:lvl1pPr>
          </a:lstStyle>
          <a:p>
            <a:pPr lvl="0"/>
            <a:r>
              <a:rPr lang="sv-SE" dirty="0"/>
              <a:t>Rubrik på </a:t>
            </a:r>
            <a:r>
              <a:rPr lang="sv-SE" noProof="0" dirty="0"/>
              <a:t>presentationen</a:t>
            </a:r>
          </a:p>
        </p:txBody>
      </p:sp>
      <p:sp>
        <p:nvSpPr>
          <p:cNvPr id="3" name="Subtitle 2"/>
          <p:cNvSpPr>
            <a:spLocks noGrp="1"/>
          </p:cNvSpPr>
          <p:nvPr>
            <p:ph type="subTitle" idx="1" hasCustomPrompt="1"/>
          </p:nvPr>
        </p:nvSpPr>
        <p:spPr>
          <a:xfrm>
            <a:off x="1143004" y="1181351"/>
            <a:ext cx="3573379" cy="209725"/>
          </a:xfrm>
          <a:prstGeom prst="rect">
            <a:avLst/>
          </a:prstGeom>
        </p:spPr>
        <p:txBody>
          <a:bodyPr/>
          <a:lstStyle>
            <a:lvl1pPr marL="0" indent="0" algn="l">
              <a:buNone/>
              <a:defRPr sz="140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err="1"/>
              <a:t>Förnamn</a:t>
            </a:r>
            <a:r>
              <a:rPr lang="en-US" dirty="0"/>
              <a:t> </a:t>
            </a:r>
            <a:r>
              <a:rPr lang="en-US" dirty="0" err="1"/>
              <a:t>Efternamn</a:t>
            </a:r>
            <a:r>
              <a:rPr lang="en-US" dirty="0"/>
              <a:t>, Datum</a:t>
            </a:r>
          </a:p>
        </p:txBody>
      </p:sp>
      <p:pic>
        <p:nvPicPr>
          <p:cNvPr id="4" name="Bildobjekt 3"/>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6543675" y="4267200"/>
            <a:ext cx="1943100" cy="385864"/>
          </a:xfrm>
          <a:prstGeom prst="rect">
            <a:avLst/>
          </a:prstGeom>
        </p:spPr>
      </p:pic>
    </p:spTree>
    <p:extLst>
      <p:ext uri="{BB962C8B-B14F-4D97-AF65-F5344CB8AC3E}">
        <p14:creationId xmlns:p14="http://schemas.microsoft.com/office/powerpoint/2010/main" val="466028611"/>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1_B2 - Förstasida">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4" name="Bildobjekt 3"/>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6543675" y="4267200"/>
            <a:ext cx="1943100" cy="385864"/>
          </a:xfrm>
          <a:prstGeom prst="rect">
            <a:avLst/>
          </a:prstGeom>
        </p:spPr>
      </p:pic>
      <p:sp>
        <p:nvSpPr>
          <p:cNvPr id="5" name="Title 1">
            <a:extLst>
              <a:ext uri="{FF2B5EF4-FFF2-40B4-BE49-F238E27FC236}">
                <a16:creationId xmlns:a16="http://schemas.microsoft.com/office/drawing/2014/main" id="{C2DC0281-36F2-4BBE-9127-50DE6FF3BC95}"/>
              </a:ext>
            </a:extLst>
          </p:cNvPr>
          <p:cNvSpPr>
            <a:spLocks noGrp="1"/>
          </p:cNvSpPr>
          <p:nvPr>
            <p:ph type="ctrTitle" hasCustomPrompt="1"/>
          </p:nvPr>
        </p:nvSpPr>
        <p:spPr>
          <a:xfrm>
            <a:off x="1143000" y="640388"/>
            <a:ext cx="7315200" cy="501594"/>
          </a:xfrm>
          <a:prstGeom prst="rect">
            <a:avLst/>
          </a:prstGeom>
        </p:spPr>
        <p:txBody>
          <a:bodyPr anchor="ctr" anchorCtr="0">
            <a:normAutofit/>
          </a:bodyPr>
          <a:lstStyle>
            <a:lvl1pPr algn="l">
              <a:defRPr sz="4000" b="1">
                <a:solidFill>
                  <a:schemeClr val="tx1"/>
                </a:solidFill>
                <a:latin typeface="Corbel" panose="020B0503020204020204" pitchFamily="34" charset="0"/>
                <a:ea typeface="Corbel" panose="020B0503020204020204" pitchFamily="34" charset="0"/>
                <a:cs typeface="Arial" charset="0"/>
              </a:defRPr>
            </a:lvl1pPr>
          </a:lstStyle>
          <a:p>
            <a:pPr lvl="0"/>
            <a:r>
              <a:rPr lang="sv-SE" dirty="0"/>
              <a:t>Rubrik på </a:t>
            </a:r>
            <a:r>
              <a:rPr lang="sv-SE" noProof="0" dirty="0"/>
              <a:t>presentationen</a:t>
            </a:r>
          </a:p>
        </p:txBody>
      </p:sp>
      <p:sp>
        <p:nvSpPr>
          <p:cNvPr id="6" name="Subtitle 2">
            <a:extLst>
              <a:ext uri="{FF2B5EF4-FFF2-40B4-BE49-F238E27FC236}">
                <a16:creationId xmlns:a16="http://schemas.microsoft.com/office/drawing/2014/main" id="{3D33E797-B0AB-4DC4-A0AF-ACFA45890E8E}"/>
              </a:ext>
            </a:extLst>
          </p:cNvPr>
          <p:cNvSpPr>
            <a:spLocks noGrp="1"/>
          </p:cNvSpPr>
          <p:nvPr>
            <p:ph type="subTitle" idx="1" hasCustomPrompt="1"/>
          </p:nvPr>
        </p:nvSpPr>
        <p:spPr>
          <a:xfrm>
            <a:off x="1143004" y="1181351"/>
            <a:ext cx="3573379" cy="209725"/>
          </a:xfrm>
          <a:prstGeom prst="rect">
            <a:avLst/>
          </a:prstGeom>
        </p:spPr>
        <p:txBody>
          <a:bodyPr/>
          <a:lstStyle>
            <a:lvl1pPr marL="0" indent="0" algn="l">
              <a:buNone/>
              <a:defRPr sz="1400">
                <a:solidFill>
                  <a:schemeClr val="tx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err="1"/>
              <a:t>Förnamn</a:t>
            </a:r>
            <a:r>
              <a:rPr lang="en-US" dirty="0"/>
              <a:t> </a:t>
            </a:r>
            <a:r>
              <a:rPr lang="en-US" dirty="0" err="1"/>
              <a:t>Efternamn</a:t>
            </a:r>
            <a:r>
              <a:rPr lang="en-US" dirty="0"/>
              <a:t>, Datum</a:t>
            </a:r>
          </a:p>
        </p:txBody>
      </p:sp>
    </p:spTree>
    <p:extLst>
      <p:ext uri="{BB962C8B-B14F-4D97-AF65-F5344CB8AC3E}">
        <p14:creationId xmlns:p14="http://schemas.microsoft.com/office/powerpoint/2010/main" val="889745311"/>
      </p:ext>
    </p:extLst>
  </p:cSld>
  <p:clrMapOvr>
    <a:masterClrMapping/>
  </p:clrMapOvr>
  <p:extLst>
    <p:ext uri="{DCECCB84-F9BA-43D5-87BE-67443E8EF086}">
      <p15:sldGuideLst xmlns:p15="http://schemas.microsoft.com/office/powerpoint/2012/main"/>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2 - En kolumn text och en bi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971550" y="740649"/>
            <a:ext cx="4206586" cy="510521"/>
          </a:xfrm>
          <a:prstGeom prst="rect">
            <a:avLst/>
          </a:prstGeom>
        </p:spPr>
        <p:txBody>
          <a:bodyPr/>
          <a:lstStyle>
            <a:lvl1pPr>
              <a:defRPr sz="2400" b="1" i="0" baseline="0">
                <a:latin typeface="Corbel" panose="020B0503020204020204" pitchFamily="34" charset="0"/>
              </a:defRPr>
            </a:lvl1pPr>
          </a:lstStyle>
          <a:p>
            <a:r>
              <a:rPr lang="en-US" dirty="0" err="1"/>
              <a:t>Klicka</a:t>
            </a:r>
            <a:r>
              <a:rPr lang="en-US" dirty="0"/>
              <a:t> </a:t>
            </a:r>
            <a:r>
              <a:rPr lang="en-US" dirty="0" err="1"/>
              <a:t>för</a:t>
            </a:r>
            <a:r>
              <a:rPr lang="en-US" dirty="0"/>
              <a:t> </a:t>
            </a:r>
            <a:r>
              <a:rPr lang="en-US" dirty="0" err="1"/>
              <a:t>att</a:t>
            </a:r>
            <a:r>
              <a:rPr lang="en-US" dirty="0"/>
              <a:t> </a:t>
            </a:r>
            <a:r>
              <a:rPr lang="en-US" dirty="0" err="1"/>
              <a:t>lägga</a:t>
            </a:r>
            <a:r>
              <a:rPr lang="en-US" dirty="0"/>
              <a:t> till </a:t>
            </a:r>
            <a:r>
              <a:rPr lang="en-US" dirty="0" err="1"/>
              <a:t>rubrik</a:t>
            </a:r>
            <a:endParaRPr lang="en-US" dirty="0"/>
          </a:p>
        </p:txBody>
      </p:sp>
      <p:sp>
        <p:nvSpPr>
          <p:cNvPr id="3" name="Content Placeholder 2"/>
          <p:cNvSpPr>
            <a:spLocks noGrp="1"/>
          </p:cNvSpPr>
          <p:nvPr>
            <p:ph idx="1" hasCustomPrompt="1"/>
          </p:nvPr>
        </p:nvSpPr>
        <p:spPr>
          <a:xfrm>
            <a:off x="971550" y="1251169"/>
            <a:ext cx="4206586" cy="2692857"/>
          </a:xfrm>
          <a:prstGeom prst="rect">
            <a:avLst/>
          </a:prstGeom>
        </p:spPr>
        <p:txBody>
          <a:bodyPr/>
          <a:lstStyle>
            <a:lvl1pPr>
              <a:lnSpc>
                <a:spcPct val="110000"/>
              </a:lnSpc>
              <a:defRPr sz="2000" b="0" i="0">
                <a:solidFill>
                  <a:schemeClr val="tx1"/>
                </a:solidFill>
                <a:latin typeface="Corbel" panose="020B0503020204020204" pitchFamily="34" charset="0"/>
              </a:defRPr>
            </a:lvl1pPr>
            <a:lvl2pPr marL="490538" indent="-217488">
              <a:lnSpc>
                <a:spcPct val="110000"/>
              </a:lnSpc>
              <a:spcBef>
                <a:spcPts val="600"/>
              </a:spcBef>
              <a:buSzPct val="80000"/>
              <a:buFont typeface="Corbel" panose="020B0503020204020204" pitchFamily="34" charset="0"/>
              <a:buChar char="•"/>
              <a:tabLst/>
              <a:defRPr sz="1800" b="0" i="0">
                <a:solidFill>
                  <a:schemeClr val="tx1"/>
                </a:solidFill>
                <a:latin typeface="Corbel" panose="020B0503020204020204" pitchFamily="34" charset="0"/>
              </a:defRPr>
            </a:lvl2pPr>
            <a:lvl3pPr marL="763588" indent="-217488">
              <a:lnSpc>
                <a:spcPct val="110000"/>
              </a:lnSpc>
              <a:spcBef>
                <a:spcPts val="600"/>
              </a:spcBef>
              <a:tabLst/>
              <a:defRPr sz="1600" b="0" i="0">
                <a:solidFill>
                  <a:schemeClr val="tx1"/>
                </a:solidFill>
                <a:latin typeface="Corbel" panose="020B0503020204020204" pitchFamily="34" charset="0"/>
              </a:defRPr>
            </a:lvl3pPr>
            <a:lvl4pPr marL="982663" indent="-177800">
              <a:lnSpc>
                <a:spcPct val="110000"/>
              </a:lnSpc>
              <a:spcBef>
                <a:spcPts val="600"/>
              </a:spcBef>
              <a:tabLst/>
              <a:defRPr sz="1600" b="0" i="0" baseline="0">
                <a:solidFill>
                  <a:schemeClr val="tx1"/>
                </a:solidFill>
                <a:latin typeface="Corbel" panose="020B0503020204020204" pitchFamily="34" charset="0"/>
              </a:defRPr>
            </a:lvl4pPr>
            <a:lvl5pPr marL="1200150" indent="-176213">
              <a:lnSpc>
                <a:spcPct val="110000"/>
              </a:lnSpc>
              <a:spcBef>
                <a:spcPts val="600"/>
              </a:spcBef>
              <a:tabLst/>
              <a:defRPr sz="1600" b="0" i="0">
                <a:solidFill>
                  <a:schemeClr val="tx1"/>
                </a:solidFill>
                <a:latin typeface="Corbel" panose="020B0503020204020204" pitchFamily="34" charset="0"/>
              </a:defRPr>
            </a:lvl5pPr>
          </a:lstStyle>
          <a:p>
            <a:pPr lvl="0"/>
            <a:r>
              <a:rPr lang="en-US" dirty="0" err="1"/>
              <a:t>Klicka</a:t>
            </a:r>
            <a:r>
              <a:rPr lang="en-US" dirty="0"/>
              <a:t> </a:t>
            </a:r>
            <a:r>
              <a:rPr lang="en-US" dirty="0" err="1"/>
              <a:t>här</a:t>
            </a:r>
            <a:r>
              <a:rPr lang="en-US" dirty="0"/>
              <a:t> </a:t>
            </a:r>
            <a:r>
              <a:rPr lang="en-US" dirty="0" err="1"/>
              <a:t>för</a:t>
            </a:r>
            <a:r>
              <a:rPr lang="en-US" dirty="0"/>
              <a:t> </a:t>
            </a:r>
            <a:r>
              <a:rPr lang="en-US" dirty="0" err="1"/>
              <a:t>att</a:t>
            </a:r>
            <a:r>
              <a:rPr lang="en-US" dirty="0"/>
              <a:t> </a:t>
            </a:r>
            <a:r>
              <a:rPr lang="en-US" dirty="0" err="1"/>
              <a:t>skapa</a:t>
            </a:r>
            <a:r>
              <a:rPr lang="en-US" dirty="0"/>
              <a:t> </a:t>
            </a:r>
            <a:r>
              <a:rPr lang="en-US" dirty="0" err="1"/>
              <a:t>en</a:t>
            </a:r>
            <a:r>
              <a:rPr lang="en-US" dirty="0"/>
              <a:t> </a:t>
            </a:r>
            <a:r>
              <a:rPr lang="en-US" dirty="0" err="1"/>
              <a:t>punktlista</a:t>
            </a:r>
            <a:endParaRPr lang="en-US" dirty="0"/>
          </a:p>
          <a:p>
            <a:pPr lvl="1"/>
            <a:r>
              <a:rPr lang="en-US" dirty="0" err="1"/>
              <a:t>Andra</a:t>
            </a:r>
            <a:r>
              <a:rPr lang="en-US" dirty="0"/>
              <a:t> </a:t>
            </a:r>
            <a:r>
              <a:rPr lang="en-US" dirty="0" err="1"/>
              <a:t>nivån</a:t>
            </a:r>
            <a:endParaRPr lang="en-US" dirty="0"/>
          </a:p>
          <a:p>
            <a:pPr lvl="2"/>
            <a:r>
              <a:rPr lang="en-US" dirty="0" err="1"/>
              <a:t>Tredje</a:t>
            </a:r>
            <a:r>
              <a:rPr lang="en-US" dirty="0"/>
              <a:t> </a:t>
            </a:r>
            <a:r>
              <a:rPr lang="en-US" dirty="0" err="1"/>
              <a:t>nivån</a:t>
            </a:r>
            <a:endParaRPr lang="en-US" dirty="0"/>
          </a:p>
          <a:p>
            <a:pPr lvl="3"/>
            <a:r>
              <a:rPr lang="en-US" dirty="0" err="1"/>
              <a:t>Fjärde</a:t>
            </a:r>
            <a:r>
              <a:rPr lang="en-US" dirty="0"/>
              <a:t> </a:t>
            </a:r>
            <a:r>
              <a:rPr lang="en-US" dirty="0" err="1"/>
              <a:t>nivån</a:t>
            </a:r>
            <a:endParaRPr lang="en-US" dirty="0"/>
          </a:p>
          <a:p>
            <a:pPr lvl="4"/>
            <a:r>
              <a:rPr lang="en-US" dirty="0" err="1"/>
              <a:t>Femte</a:t>
            </a:r>
            <a:r>
              <a:rPr lang="en-US" dirty="0"/>
              <a:t> </a:t>
            </a:r>
            <a:r>
              <a:rPr lang="en-US" dirty="0" err="1"/>
              <a:t>nivån</a:t>
            </a:r>
            <a:endParaRPr lang="en-US" dirty="0"/>
          </a:p>
        </p:txBody>
      </p:sp>
      <p:sp>
        <p:nvSpPr>
          <p:cNvPr id="11" name="Platshållare för bild 8"/>
          <p:cNvSpPr>
            <a:spLocks noGrp="1"/>
          </p:cNvSpPr>
          <p:nvPr>
            <p:ph type="pic" sz="quarter" idx="13" hasCustomPrompt="1"/>
          </p:nvPr>
        </p:nvSpPr>
        <p:spPr>
          <a:xfrm>
            <a:off x="5364202" y="740649"/>
            <a:ext cx="2808248" cy="3203378"/>
          </a:xfrm>
          <a:prstGeom prst="rect">
            <a:avLst/>
          </a:prstGeom>
        </p:spPr>
        <p:txBody>
          <a:bodyPr vert="horz" anchor="ctr"/>
          <a:lstStyle>
            <a:lvl1pPr marL="0" indent="0" algn="ctr">
              <a:buNone/>
              <a:defRPr sz="1800" baseline="0">
                <a:latin typeface="Corbel" panose="020B0503020204020204" pitchFamily="34" charset="0"/>
                <a:ea typeface="Corbel" panose="020B0503020204020204" pitchFamily="34" charset="0"/>
                <a:cs typeface="Arial" charset="0"/>
              </a:defRPr>
            </a:lvl1pPr>
          </a:lstStyle>
          <a:p>
            <a:r>
              <a:rPr lang="sv-SE" dirty="0"/>
              <a:t>Klicka på ikonen för att lägga till en bild.</a:t>
            </a:r>
          </a:p>
        </p:txBody>
      </p:sp>
      <p:sp>
        <p:nvSpPr>
          <p:cNvPr id="6" name="Subtitle 2">
            <a:extLst>
              <a:ext uri="{FF2B5EF4-FFF2-40B4-BE49-F238E27FC236}">
                <a16:creationId xmlns:a16="http://schemas.microsoft.com/office/drawing/2014/main" id="{FE0CFD9D-EB04-4799-B7FA-CDA5A1CE6EA5}"/>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2407045591"/>
      </p:ext>
    </p:extLst>
  </p:cSld>
  <p:clrMapOvr>
    <a:masterClrMapping/>
  </p:clrMapOvr>
  <p:extLst>
    <p:ext uri="{DCECCB84-F9BA-43D5-87BE-67443E8EF086}">
      <p15:sldGuideLst xmlns:p15="http://schemas.microsoft.com/office/powerpoint/2012/main"/>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B2 - Rubrik och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971550" y="740647"/>
            <a:ext cx="5972948" cy="516630"/>
          </a:xfrm>
          <a:prstGeom prst="rect">
            <a:avLst/>
          </a:prstGeom>
        </p:spPr>
        <p:txBody>
          <a:bodyPr/>
          <a:lstStyle>
            <a:lvl1pPr>
              <a:defRPr sz="2400" b="1" i="0" baseline="0">
                <a:latin typeface="Corbel" panose="020B0503020204020204" pitchFamily="34" charset="0"/>
              </a:defRPr>
            </a:lvl1pPr>
          </a:lstStyle>
          <a:p>
            <a:r>
              <a:rPr lang="en-US" dirty="0" err="1"/>
              <a:t>Skriv</a:t>
            </a:r>
            <a:r>
              <a:rPr lang="en-US" dirty="0"/>
              <a:t> </a:t>
            </a:r>
            <a:r>
              <a:rPr lang="en-US" dirty="0" err="1"/>
              <a:t>en</a:t>
            </a:r>
            <a:r>
              <a:rPr lang="en-US" dirty="0"/>
              <a:t> </a:t>
            </a:r>
            <a:r>
              <a:rPr lang="en-US" dirty="0" err="1"/>
              <a:t>rubrik</a:t>
            </a:r>
            <a:r>
              <a:rPr lang="en-US" dirty="0"/>
              <a:t> </a:t>
            </a:r>
            <a:r>
              <a:rPr lang="en-US" dirty="0" err="1"/>
              <a:t>här</a:t>
            </a:r>
            <a:endParaRPr lang="en-US" dirty="0"/>
          </a:p>
        </p:txBody>
      </p:sp>
      <p:sp>
        <p:nvSpPr>
          <p:cNvPr id="6" name="Content Placeholder 2">
            <a:extLst>
              <a:ext uri="{FF2B5EF4-FFF2-40B4-BE49-F238E27FC236}">
                <a16:creationId xmlns:a16="http://schemas.microsoft.com/office/drawing/2014/main" id="{6A74838C-E168-47AE-B384-169197DEC046}"/>
              </a:ext>
            </a:extLst>
          </p:cNvPr>
          <p:cNvSpPr>
            <a:spLocks noGrp="1"/>
          </p:cNvSpPr>
          <p:nvPr>
            <p:ph idx="1" hasCustomPrompt="1"/>
          </p:nvPr>
        </p:nvSpPr>
        <p:spPr>
          <a:xfrm>
            <a:off x="971550" y="1251169"/>
            <a:ext cx="5972948" cy="2692857"/>
          </a:xfrm>
          <a:prstGeom prst="rect">
            <a:avLst/>
          </a:prstGeom>
        </p:spPr>
        <p:txBody>
          <a:bodyPr/>
          <a:lstStyle>
            <a:lvl1pPr>
              <a:defRPr lang="en-US" sz="2000" b="0" i="0" dirty="0">
                <a:latin typeface="Corbel" panose="020B0503020204020204" pitchFamily="34" charset="0"/>
              </a:defRPr>
            </a:lvl1pPr>
            <a:lvl2pPr>
              <a:defRPr lang="en-US" sz="1800" b="0" i="0" dirty="0">
                <a:latin typeface="Corbel" panose="020B0503020204020204" pitchFamily="34" charset="0"/>
              </a:defRPr>
            </a:lvl2pPr>
            <a:lvl3pPr>
              <a:defRPr lang="en-US" sz="1600" b="0" i="0" dirty="0">
                <a:latin typeface="Corbel" panose="020B0503020204020204" pitchFamily="34" charset="0"/>
              </a:defRPr>
            </a:lvl3pPr>
            <a:lvl4pPr>
              <a:defRPr lang="en-US" sz="1600" b="0" i="0" baseline="0" dirty="0">
                <a:latin typeface="Corbel" panose="020B0503020204020204" pitchFamily="34" charset="0"/>
              </a:defRPr>
            </a:lvl4pPr>
            <a:lvl5pPr>
              <a:defRPr lang="en-US" sz="1600" b="0" i="0" dirty="0">
                <a:latin typeface="Corbel" panose="020B0503020204020204" pitchFamily="34" charset="0"/>
              </a:defRPr>
            </a:lvl5pPr>
          </a:lstStyle>
          <a:p>
            <a:pPr lvl="0">
              <a:lnSpc>
                <a:spcPct val="110000"/>
              </a:lnSpc>
            </a:pPr>
            <a:r>
              <a:rPr lang="en-US" dirty="0" err="1"/>
              <a:t>Klicka</a:t>
            </a:r>
            <a:r>
              <a:rPr lang="en-US" dirty="0"/>
              <a:t> </a:t>
            </a:r>
            <a:r>
              <a:rPr lang="en-US" dirty="0" err="1"/>
              <a:t>här</a:t>
            </a:r>
            <a:r>
              <a:rPr lang="en-US" dirty="0"/>
              <a:t> </a:t>
            </a:r>
            <a:r>
              <a:rPr lang="en-US" dirty="0" err="1"/>
              <a:t>för</a:t>
            </a:r>
            <a:r>
              <a:rPr lang="en-US" dirty="0"/>
              <a:t> </a:t>
            </a:r>
            <a:r>
              <a:rPr lang="en-US" dirty="0" err="1"/>
              <a:t>att</a:t>
            </a:r>
            <a:r>
              <a:rPr lang="en-US" dirty="0"/>
              <a:t> </a:t>
            </a:r>
            <a:r>
              <a:rPr lang="en-US" dirty="0" err="1"/>
              <a:t>skapa</a:t>
            </a:r>
            <a:r>
              <a:rPr lang="en-US" dirty="0"/>
              <a:t> </a:t>
            </a:r>
            <a:r>
              <a:rPr lang="en-US" dirty="0" err="1"/>
              <a:t>en</a:t>
            </a:r>
            <a:r>
              <a:rPr lang="en-US" dirty="0"/>
              <a:t> </a:t>
            </a:r>
            <a:r>
              <a:rPr lang="en-US" dirty="0" err="1"/>
              <a:t>punktlista</a:t>
            </a:r>
            <a:endParaRPr lang="en-US" dirty="0"/>
          </a:p>
          <a:p>
            <a:pPr marL="490538" lvl="1" indent="-217488">
              <a:lnSpc>
                <a:spcPct val="110000"/>
              </a:lnSpc>
              <a:spcBef>
                <a:spcPts val="600"/>
              </a:spcBef>
              <a:buSzPct val="80000"/>
              <a:buFont typeface="Corbel" panose="020B0503020204020204" pitchFamily="34" charset="0"/>
              <a:tabLst/>
            </a:pPr>
            <a:r>
              <a:rPr lang="en-US" dirty="0" err="1"/>
              <a:t>Andra</a:t>
            </a:r>
            <a:r>
              <a:rPr lang="en-US" dirty="0"/>
              <a:t> </a:t>
            </a:r>
            <a:r>
              <a:rPr lang="en-US" dirty="0" err="1"/>
              <a:t>nivån</a:t>
            </a:r>
            <a:endParaRPr lang="en-US" dirty="0"/>
          </a:p>
          <a:p>
            <a:pPr marL="763588" lvl="2" indent="-217488">
              <a:lnSpc>
                <a:spcPct val="110000"/>
              </a:lnSpc>
              <a:spcBef>
                <a:spcPts val="600"/>
              </a:spcBef>
              <a:tabLst/>
            </a:pPr>
            <a:r>
              <a:rPr lang="en-US" dirty="0" err="1"/>
              <a:t>Tredje</a:t>
            </a:r>
            <a:r>
              <a:rPr lang="en-US" dirty="0"/>
              <a:t> </a:t>
            </a:r>
            <a:r>
              <a:rPr lang="en-US" dirty="0" err="1"/>
              <a:t>nivån</a:t>
            </a:r>
            <a:endParaRPr lang="en-US" dirty="0"/>
          </a:p>
          <a:p>
            <a:pPr marL="982663" lvl="3" indent="-177800">
              <a:lnSpc>
                <a:spcPct val="110000"/>
              </a:lnSpc>
              <a:spcBef>
                <a:spcPts val="600"/>
              </a:spcBef>
              <a:tabLst/>
            </a:pPr>
            <a:r>
              <a:rPr lang="en-US" dirty="0" err="1"/>
              <a:t>Fjärde</a:t>
            </a:r>
            <a:r>
              <a:rPr lang="en-US" dirty="0"/>
              <a:t> </a:t>
            </a:r>
            <a:r>
              <a:rPr lang="en-US" dirty="0" err="1"/>
              <a:t>nivån</a:t>
            </a:r>
            <a:endParaRPr lang="en-US" dirty="0"/>
          </a:p>
          <a:p>
            <a:pPr marL="1200150" lvl="4" indent="-176213">
              <a:lnSpc>
                <a:spcPct val="110000"/>
              </a:lnSpc>
              <a:spcBef>
                <a:spcPts val="600"/>
              </a:spcBef>
              <a:tabLst/>
            </a:pPr>
            <a:r>
              <a:rPr lang="en-US" dirty="0" err="1"/>
              <a:t>Femte</a:t>
            </a:r>
            <a:r>
              <a:rPr lang="en-US" dirty="0"/>
              <a:t> </a:t>
            </a:r>
            <a:r>
              <a:rPr lang="en-US" dirty="0" err="1"/>
              <a:t>nivån</a:t>
            </a:r>
            <a:endParaRPr lang="en-US" dirty="0"/>
          </a:p>
        </p:txBody>
      </p:sp>
      <p:sp>
        <p:nvSpPr>
          <p:cNvPr id="7" name="Subtitle 2">
            <a:extLst>
              <a:ext uri="{FF2B5EF4-FFF2-40B4-BE49-F238E27FC236}">
                <a16:creationId xmlns:a16="http://schemas.microsoft.com/office/drawing/2014/main" id="{D6BB7024-473A-4822-9E62-171AC10ADCBF}"/>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2985738933"/>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2 - Kapitelrubrik Himmel">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itle 1"/>
          <p:cNvSpPr>
            <a:spLocks noGrp="1"/>
          </p:cNvSpPr>
          <p:nvPr>
            <p:ph type="ctrTitle" hasCustomPrompt="1"/>
          </p:nvPr>
        </p:nvSpPr>
        <p:spPr>
          <a:xfrm>
            <a:off x="1334711" y="870350"/>
            <a:ext cx="6436414" cy="3337129"/>
          </a:xfrm>
          <a:prstGeom prst="rect">
            <a:avLst/>
          </a:prstGeom>
        </p:spPr>
        <p:txBody>
          <a:bodyPr anchor="t" anchorCtr="0">
            <a:normAutofit/>
          </a:bodyPr>
          <a:lstStyle>
            <a:lvl1pPr algn="ctr">
              <a:lnSpc>
                <a:spcPct val="150000"/>
              </a:lnSpc>
              <a:defRPr sz="4400" b="0">
                <a:solidFill>
                  <a:schemeClr val="bg1"/>
                </a:solidFill>
                <a:latin typeface="Corbel" panose="020B0503020204020204" pitchFamily="34" charset="0"/>
                <a:ea typeface="Corbel" panose="020B0503020204020204" pitchFamily="34" charset="0"/>
                <a:cs typeface="Arial" charset="0"/>
              </a:defRPr>
            </a:lvl1pPr>
          </a:lstStyle>
          <a:p>
            <a:pPr lvl="0"/>
            <a:r>
              <a:rPr lang="sv-SE" dirty="0"/>
              <a:t>Skriv en kapitelrubrik här</a:t>
            </a:r>
            <a:endParaRPr lang="sv-SE" noProof="0" dirty="0"/>
          </a:p>
        </p:txBody>
      </p:sp>
      <p:sp>
        <p:nvSpPr>
          <p:cNvPr id="5" name="Subtitle 2">
            <a:extLst>
              <a:ext uri="{FF2B5EF4-FFF2-40B4-BE49-F238E27FC236}">
                <a16:creationId xmlns:a16="http://schemas.microsoft.com/office/drawing/2014/main" id="{61261EDD-65D2-4EE4-888A-32301FDAC738}"/>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4293752137"/>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B2 - Kapitelrubrik Kyrkhul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itle 1"/>
          <p:cNvSpPr>
            <a:spLocks noGrp="1"/>
          </p:cNvSpPr>
          <p:nvPr>
            <p:ph type="ctrTitle" hasCustomPrompt="1"/>
          </p:nvPr>
        </p:nvSpPr>
        <p:spPr>
          <a:xfrm>
            <a:off x="1334711" y="870350"/>
            <a:ext cx="6436414" cy="3337129"/>
          </a:xfrm>
          <a:prstGeom prst="rect">
            <a:avLst/>
          </a:prstGeom>
        </p:spPr>
        <p:txBody>
          <a:bodyPr anchor="t" anchorCtr="0">
            <a:normAutofit/>
          </a:bodyPr>
          <a:lstStyle>
            <a:lvl1pPr algn="ctr">
              <a:lnSpc>
                <a:spcPct val="150000"/>
              </a:lnSpc>
              <a:defRPr sz="4400" b="0">
                <a:solidFill>
                  <a:schemeClr val="bg1"/>
                </a:solidFill>
                <a:latin typeface="Corbel" panose="020B0503020204020204" pitchFamily="34" charset="0"/>
                <a:ea typeface="Corbel" panose="020B0503020204020204" pitchFamily="34" charset="0"/>
                <a:cs typeface="Arial" charset="0"/>
              </a:defRPr>
            </a:lvl1pPr>
          </a:lstStyle>
          <a:p>
            <a:pPr lvl="0"/>
            <a:r>
              <a:rPr lang="sv-SE" dirty="0"/>
              <a:t>Skriv en kapitelrubrik här</a:t>
            </a:r>
            <a:endParaRPr lang="sv-SE" noProof="0" dirty="0"/>
          </a:p>
        </p:txBody>
      </p:sp>
      <p:sp>
        <p:nvSpPr>
          <p:cNvPr id="6" name="Subtitle 2">
            <a:extLst>
              <a:ext uri="{FF2B5EF4-FFF2-40B4-BE49-F238E27FC236}">
                <a16:creationId xmlns:a16="http://schemas.microsoft.com/office/drawing/2014/main" id="{DADC977C-80CD-4D20-92B3-2771A6BADC12}"/>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4110837875"/>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B2 - Kapitelrubrik Stensham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itle 1"/>
          <p:cNvSpPr>
            <a:spLocks noGrp="1"/>
          </p:cNvSpPr>
          <p:nvPr>
            <p:ph type="ctrTitle" hasCustomPrompt="1"/>
          </p:nvPr>
        </p:nvSpPr>
        <p:spPr>
          <a:xfrm>
            <a:off x="1334711" y="870350"/>
            <a:ext cx="6436414" cy="3337129"/>
          </a:xfrm>
          <a:prstGeom prst="rect">
            <a:avLst/>
          </a:prstGeom>
        </p:spPr>
        <p:txBody>
          <a:bodyPr anchor="t" anchorCtr="0">
            <a:normAutofit/>
          </a:bodyPr>
          <a:lstStyle>
            <a:lvl1pPr algn="ctr">
              <a:lnSpc>
                <a:spcPct val="150000"/>
              </a:lnSpc>
              <a:defRPr sz="4400" b="0">
                <a:solidFill>
                  <a:schemeClr val="bg1"/>
                </a:solidFill>
                <a:latin typeface="Corbel" panose="020B0503020204020204" pitchFamily="34" charset="0"/>
                <a:ea typeface="Corbel" panose="020B0503020204020204" pitchFamily="34" charset="0"/>
                <a:cs typeface="Arial" charset="0"/>
              </a:defRPr>
            </a:lvl1pPr>
          </a:lstStyle>
          <a:p>
            <a:pPr lvl="0"/>
            <a:r>
              <a:rPr lang="sv-SE" dirty="0"/>
              <a:t>Skriv en kapitelrubrik här</a:t>
            </a:r>
            <a:endParaRPr lang="sv-SE" noProof="0" dirty="0"/>
          </a:p>
        </p:txBody>
      </p:sp>
      <p:sp>
        <p:nvSpPr>
          <p:cNvPr id="6" name="Subtitle 2">
            <a:extLst>
              <a:ext uri="{FF2B5EF4-FFF2-40B4-BE49-F238E27FC236}">
                <a16:creationId xmlns:a16="http://schemas.microsoft.com/office/drawing/2014/main" id="{F002A2A0-A7C4-48EE-833C-07044EDDDF71}"/>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4110837875"/>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B2 - Kapitelrubrik Hallabro">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itle 1"/>
          <p:cNvSpPr>
            <a:spLocks noGrp="1"/>
          </p:cNvSpPr>
          <p:nvPr>
            <p:ph type="ctrTitle" hasCustomPrompt="1"/>
          </p:nvPr>
        </p:nvSpPr>
        <p:spPr>
          <a:xfrm>
            <a:off x="1334711" y="870350"/>
            <a:ext cx="6436414" cy="3337129"/>
          </a:xfrm>
          <a:prstGeom prst="rect">
            <a:avLst/>
          </a:prstGeom>
        </p:spPr>
        <p:txBody>
          <a:bodyPr anchor="t" anchorCtr="0">
            <a:normAutofit/>
          </a:bodyPr>
          <a:lstStyle>
            <a:lvl1pPr algn="ctr">
              <a:lnSpc>
                <a:spcPct val="150000"/>
              </a:lnSpc>
              <a:defRPr sz="4400" b="0">
                <a:solidFill>
                  <a:schemeClr val="bg1"/>
                </a:solidFill>
                <a:latin typeface="Corbel" panose="020B0503020204020204" pitchFamily="34" charset="0"/>
                <a:ea typeface="Corbel" panose="020B0503020204020204" pitchFamily="34" charset="0"/>
                <a:cs typeface="Arial" charset="0"/>
              </a:defRPr>
            </a:lvl1pPr>
          </a:lstStyle>
          <a:p>
            <a:pPr lvl="0"/>
            <a:r>
              <a:rPr lang="sv-SE" dirty="0"/>
              <a:t>Skriv en kapitelrubrik här</a:t>
            </a:r>
            <a:endParaRPr lang="sv-SE" noProof="0" dirty="0"/>
          </a:p>
        </p:txBody>
      </p:sp>
      <p:sp>
        <p:nvSpPr>
          <p:cNvPr id="6" name="Subtitle 2">
            <a:extLst>
              <a:ext uri="{FF2B5EF4-FFF2-40B4-BE49-F238E27FC236}">
                <a16:creationId xmlns:a16="http://schemas.microsoft.com/office/drawing/2014/main" id="{7462ECC3-8A54-4FB1-B69D-6ED57A8E1EB7}"/>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4110837875"/>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B2 - Kapitelrubrik Krokå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itle 1"/>
          <p:cNvSpPr>
            <a:spLocks noGrp="1"/>
          </p:cNvSpPr>
          <p:nvPr>
            <p:ph type="ctrTitle" hasCustomPrompt="1"/>
          </p:nvPr>
        </p:nvSpPr>
        <p:spPr>
          <a:xfrm>
            <a:off x="1334711" y="870350"/>
            <a:ext cx="6436414" cy="3337129"/>
          </a:xfrm>
          <a:prstGeom prst="rect">
            <a:avLst/>
          </a:prstGeom>
        </p:spPr>
        <p:txBody>
          <a:bodyPr anchor="t" anchorCtr="0">
            <a:normAutofit/>
          </a:bodyPr>
          <a:lstStyle>
            <a:lvl1pPr algn="ctr">
              <a:lnSpc>
                <a:spcPct val="150000"/>
              </a:lnSpc>
              <a:defRPr sz="4400" b="0">
                <a:solidFill>
                  <a:schemeClr val="bg1"/>
                </a:solidFill>
                <a:latin typeface="Corbel" panose="020B0503020204020204" pitchFamily="34" charset="0"/>
                <a:ea typeface="Corbel" panose="020B0503020204020204" pitchFamily="34" charset="0"/>
                <a:cs typeface="Arial" charset="0"/>
              </a:defRPr>
            </a:lvl1pPr>
          </a:lstStyle>
          <a:p>
            <a:pPr lvl="0"/>
            <a:r>
              <a:rPr lang="sv-SE" dirty="0"/>
              <a:t>Skriv en kapitelrubrik här</a:t>
            </a:r>
            <a:endParaRPr lang="sv-SE" noProof="0" dirty="0"/>
          </a:p>
        </p:txBody>
      </p:sp>
      <p:sp>
        <p:nvSpPr>
          <p:cNvPr id="6" name="Subtitle 2">
            <a:extLst>
              <a:ext uri="{FF2B5EF4-FFF2-40B4-BE49-F238E27FC236}">
                <a16:creationId xmlns:a16="http://schemas.microsoft.com/office/drawing/2014/main" id="{ACB88A6D-CAA9-4075-B5D4-AE4B9A113681}"/>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4110837875"/>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A2 - Två innehållskolumn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FAC988B-1084-4D43-B854-785DADC6AA15}"/>
              </a:ext>
            </a:extLst>
          </p:cNvPr>
          <p:cNvSpPr>
            <a:spLocks noGrp="1"/>
          </p:cNvSpPr>
          <p:nvPr>
            <p:ph idx="1" hasCustomPrompt="1"/>
          </p:nvPr>
        </p:nvSpPr>
        <p:spPr>
          <a:xfrm>
            <a:off x="971550" y="1252678"/>
            <a:ext cx="3414182" cy="2858879"/>
          </a:xfrm>
          <a:prstGeom prst="rect">
            <a:avLst/>
          </a:prstGeom>
        </p:spPr>
        <p:txBody>
          <a:bodyPr/>
          <a:lstStyle>
            <a:lvl1pPr>
              <a:defRPr lang="en-US" sz="2000" b="0" i="0" dirty="0">
                <a:latin typeface="Corbel" panose="020B0503020204020204" pitchFamily="34" charset="0"/>
              </a:defRPr>
            </a:lvl1pPr>
            <a:lvl2pPr>
              <a:defRPr lang="en-US" sz="1800" b="0" i="0" dirty="0">
                <a:latin typeface="Corbel" panose="020B0503020204020204" pitchFamily="34" charset="0"/>
              </a:defRPr>
            </a:lvl2pPr>
            <a:lvl3pPr>
              <a:defRPr lang="en-US" sz="1600" b="0" i="0" dirty="0">
                <a:latin typeface="Corbel" panose="020B0503020204020204" pitchFamily="34" charset="0"/>
              </a:defRPr>
            </a:lvl3pPr>
            <a:lvl4pPr>
              <a:defRPr lang="en-US" sz="1600" b="0" i="0" baseline="0" dirty="0">
                <a:latin typeface="Corbel" panose="020B0503020204020204" pitchFamily="34" charset="0"/>
              </a:defRPr>
            </a:lvl4pPr>
            <a:lvl5pPr>
              <a:defRPr lang="en-US" sz="1600" b="0" i="0" dirty="0">
                <a:latin typeface="Corbel" panose="020B0503020204020204" pitchFamily="34" charset="0"/>
              </a:defRPr>
            </a:lvl5pPr>
          </a:lstStyle>
          <a:p>
            <a:pPr lvl="0">
              <a:lnSpc>
                <a:spcPct val="110000"/>
              </a:lnSpc>
            </a:pPr>
            <a:r>
              <a:rPr lang="en-US" dirty="0" err="1"/>
              <a:t>Klicka</a:t>
            </a:r>
            <a:r>
              <a:rPr lang="en-US" dirty="0"/>
              <a:t> </a:t>
            </a:r>
            <a:r>
              <a:rPr lang="en-US" dirty="0" err="1"/>
              <a:t>här</a:t>
            </a:r>
            <a:r>
              <a:rPr lang="en-US" dirty="0"/>
              <a:t> </a:t>
            </a:r>
            <a:r>
              <a:rPr lang="en-US" dirty="0" err="1"/>
              <a:t>för</a:t>
            </a:r>
            <a:r>
              <a:rPr lang="en-US" dirty="0"/>
              <a:t> </a:t>
            </a:r>
            <a:r>
              <a:rPr lang="en-US" dirty="0" err="1"/>
              <a:t>att</a:t>
            </a:r>
            <a:r>
              <a:rPr lang="en-US" dirty="0"/>
              <a:t> </a:t>
            </a:r>
            <a:r>
              <a:rPr lang="en-US" dirty="0" err="1"/>
              <a:t>skapa</a:t>
            </a:r>
            <a:r>
              <a:rPr lang="en-US" dirty="0"/>
              <a:t> </a:t>
            </a:r>
            <a:r>
              <a:rPr lang="en-US" dirty="0" err="1"/>
              <a:t>en</a:t>
            </a:r>
            <a:r>
              <a:rPr lang="en-US" dirty="0"/>
              <a:t> </a:t>
            </a:r>
            <a:r>
              <a:rPr lang="en-US" dirty="0" err="1"/>
              <a:t>punktlista</a:t>
            </a:r>
            <a:endParaRPr lang="en-US" dirty="0"/>
          </a:p>
          <a:p>
            <a:pPr marL="490538" lvl="1" indent="-217488">
              <a:lnSpc>
                <a:spcPct val="110000"/>
              </a:lnSpc>
              <a:spcBef>
                <a:spcPts val="600"/>
              </a:spcBef>
              <a:buSzPct val="80000"/>
              <a:buFont typeface="Corbel" panose="020B0503020204020204" pitchFamily="34" charset="0"/>
              <a:tabLst/>
            </a:pPr>
            <a:r>
              <a:rPr lang="en-US" dirty="0" err="1"/>
              <a:t>Andra</a:t>
            </a:r>
            <a:r>
              <a:rPr lang="en-US" dirty="0"/>
              <a:t> </a:t>
            </a:r>
            <a:r>
              <a:rPr lang="en-US" dirty="0" err="1"/>
              <a:t>nivån</a:t>
            </a:r>
            <a:endParaRPr lang="en-US" dirty="0"/>
          </a:p>
          <a:p>
            <a:pPr marL="763588" lvl="2" indent="-217488">
              <a:lnSpc>
                <a:spcPct val="110000"/>
              </a:lnSpc>
              <a:spcBef>
                <a:spcPts val="600"/>
              </a:spcBef>
              <a:tabLst/>
            </a:pPr>
            <a:r>
              <a:rPr lang="en-US" dirty="0" err="1"/>
              <a:t>Tredje</a:t>
            </a:r>
            <a:r>
              <a:rPr lang="en-US" dirty="0"/>
              <a:t> </a:t>
            </a:r>
            <a:r>
              <a:rPr lang="en-US" dirty="0" err="1"/>
              <a:t>nivån</a:t>
            </a:r>
            <a:endParaRPr lang="en-US" dirty="0"/>
          </a:p>
          <a:p>
            <a:pPr marL="982663" lvl="3" indent="-177800">
              <a:lnSpc>
                <a:spcPct val="110000"/>
              </a:lnSpc>
              <a:spcBef>
                <a:spcPts val="600"/>
              </a:spcBef>
              <a:tabLst/>
            </a:pPr>
            <a:r>
              <a:rPr lang="en-US" dirty="0" err="1"/>
              <a:t>Fjärde</a:t>
            </a:r>
            <a:r>
              <a:rPr lang="en-US" dirty="0"/>
              <a:t> </a:t>
            </a:r>
            <a:r>
              <a:rPr lang="en-US" dirty="0" err="1"/>
              <a:t>nivån</a:t>
            </a:r>
            <a:endParaRPr lang="en-US" dirty="0"/>
          </a:p>
          <a:p>
            <a:pPr marL="1200150" lvl="4" indent="-176213">
              <a:lnSpc>
                <a:spcPct val="110000"/>
              </a:lnSpc>
              <a:spcBef>
                <a:spcPts val="600"/>
              </a:spcBef>
              <a:tabLst/>
            </a:pPr>
            <a:r>
              <a:rPr lang="en-US" dirty="0" err="1"/>
              <a:t>Femte</a:t>
            </a:r>
            <a:r>
              <a:rPr lang="en-US" dirty="0"/>
              <a:t> </a:t>
            </a:r>
            <a:r>
              <a:rPr lang="en-US" dirty="0" err="1"/>
              <a:t>nivån</a:t>
            </a:r>
            <a:endParaRPr lang="en-US" dirty="0"/>
          </a:p>
        </p:txBody>
      </p:sp>
      <p:sp>
        <p:nvSpPr>
          <p:cNvPr id="4" name="Content Placeholder 2">
            <a:extLst>
              <a:ext uri="{FF2B5EF4-FFF2-40B4-BE49-F238E27FC236}">
                <a16:creationId xmlns:a16="http://schemas.microsoft.com/office/drawing/2014/main" id="{61F4F6AE-E656-4606-A7ED-B8738C7C935F}"/>
              </a:ext>
            </a:extLst>
          </p:cNvPr>
          <p:cNvSpPr>
            <a:spLocks noGrp="1"/>
          </p:cNvSpPr>
          <p:nvPr>
            <p:ph idx="11" hasCustomPrompt="1"/>
          </p:nvPr>
        </p:nvSpPr>
        <p:spPr>
          <a:xfrm>
            <a:off x="4604425" y="1252678"/>
            <a:ext cx="3546390" cy="2858879"/>
          </a:xfrm>
          <a:prstGeom prst="rect">
            <a:avLst/>
          </a:prstGeom>
        </p:spPr>
        <p:txBody>
          <a:bodyPr/>
          <a:lstStyle>
            <a:lvl1pPr>
              <a:defRPr lang="en-US" sz="2000" b="0" i="0" dirty="0">
                <a:latin typeface="Corbel" panose="020B0503020204020204" pitchFamily="34" charset="0"/>
              </a:defRPr>
            </a:lvl1pPr>
            <a:lvl2pPr>
              <a:defRPr lang="en-US" sz="1800" b="0" i="0" dirty="0">
                <a:latin typeface="Corbel" panose="020B0503020204020204" pitchFamily="34" charset="0"/>
              </a:defRPr>
            </a:lvl2pPr>
            <a:lvl3pPr>
              <a:defRPr lang="en-US" sz="1600" b="0" i="0" dirty="0">
                <a:latin typeface="Corbel" panose="020B0503020204020204" pitchFamily="34" charset="0"/>
              </a:defRPr>
            </a:lvl3pPr>
            <a:lvl4pPr>
              <a:defRPr lang="en-US" sz="1600" b="0" i="0" baseline="0" dirty="0">
                <a:latin typeface="Corbel" panose="020B0503020204020204" pitchFamily="34" charset="0"/>
              </a:defRPr>
            </a:lvl4pPr>
            <a:lvl5pPr>
              <a:defRPr lang="en-US" sz="1600" b="0" i="0" dirty="0">
                <a:latin typeface="Corbel" panose="020B0503020204020204" pitchFamily="34" charset="0"/>
              </a:defRPr>
            </a:lvl5pPr>
          </a:lstStyle>
          <a:p>
            <a:pPr lvl="0">
              <a:lnSpc>
                <a:spcPct val="110000"/>
              </a:lnSpc>
            </a:pPr>
            <a:r>
              <a:rPr lang="en-US" dirty="0" err="1"/>
              <a:t>Klicka</a:t>
            </a:r>
            <a:r>
              <a:rPr lang="en-US" dirty="0"/>
              <a:t> </a:t>
            </a:r>
            <a:r>
              <a:rPr lang="en-US" dirty="0" err="1"/>
              <a:t>här</a:t>
            </a:r>
            <a:r>
              <a:rPr lang="en-US" dirty="0"/>
              <a:t> </a:t>
            </a:r>
            <a:r>
              <a:rPr lang="en-US" dirty="0" err="1"/>
              <a:t>för</a:t>
            </a:r>
            <a:r>
              <a:rPr lang="en-US" dirty="0"/>
              <a:t> </a:t>
            </a:r>
            <a:r>
              <a:rPr lang="en-US" dirty="0" err="1"/>
              <a:t>att</a:t>
            </a:r>
            <a:r>
              <a:rPr lang="en-US" dirty="0"/>
              <a:t> </a:t>
            </a:r>
            <a:r>
              <a:rPr lang="en-US" dirty="0" err="1"/>
              <a:t>skapa</a:t>
            </a:r>
            <a:r>
              <a:rPr lang="en-US" dirty="0"/>
              <a:t> </a:t>
            </a:r>
            <a:r>
              <a:rPr lang="en-US" dirty="0" err="1"/>
              <a:t>en</a:t>
            </a:r>
            <a:r>
              <a:rPr lang="en-US" dirty="0"/>
              <a:t> </a:t>
            </a:r>
            <a:r>
              <a:rPr lang="en-US" dirty="0" err="1"/>
              <a:t>punktlista</a:t>
            </a:r>
            <a:endParaRPr lang="en-US" dirty="0"/>
          </a:p>
          <a:p>
            <a:pPr marL="490538" lvl="1" indent="-217488">
              <a:lnSpc>
                <a:spcPct val="110000"/>
              </a:lnSpc>
              <a:spcBef>
                <a:spcPts val="600"/>
              </a:spcBef>
              <a:buSzPct val="80000"/>
              <a:buFont typeface="Corbel" panose="020B0503020204020204" pitchFamily="34" charset="0"/>
              <a:tabLst/>
            </a:pPr>
            <a:r>
              <a:rPr lang="en-US" dirty="0" err="1"/>
              <a:t>Andra</a:t>
            </a:r>
            <a:r>
              <a:rPr lang="en-US" dirty="0"/>
              <a:t> </a:t>
            </a:r>
            <a:r>
              <a:rPr lang="en-US" dirty="0" err="1"/>
              <a:t>nivån</a:t>
            </a:r>
            <a:endParaRPr lang="en-US" dirty="0"/>
          </a:p>
          <a:p>
            <a:pPr marL="763588" lvl="2" indent="-217488">
              <a:lnSpc>
                <a:spcPct val="110000"/>
              </a:lnSpc>
              <a:spcBef>
                <a:spcPts val="600"/>
              </a:spcBef>
              <a:tabLst/>
            </a:pPr>
            <a:r>
              <a:rPr lang="en-US" dirty="0" err="1"/>
              <a:t>Tredje</a:t>
            </a:r>
            <a:r>
              <a:rPr lang="en-US" dirty="0"/>
              <a:t> </a:t>
            </a:r>
            <a:r>
              <a:rPr lang="en-US" dirty="0" err="1"/>
              <a:t>nivån</a:t>
            </a:r>
            <a:endParaRPr lang="en-US" dirty="0"/>
          </a:p>
          <a:p>
            <a:pPr marL="982663" lvl="3" indent="-177800">
              <a:lnSpc>
                <a:spcPct val="110000"/>
              </a:lnSpc>
              <a:spcBef>
                <a:spcPts val="600"/>
              </a:spcBef>
              <a:tabLst/>
            </a:pPr>
            <a:r>
              <a:rPr lang="en-US" dirty="0" err="1"/>
              <a:t>Fjärde</a:t>
            </a:r>
            <a:r>
              <a:rPr lang="en-US" dirty="0"/>
              <a:t> </a:t>
            </a:r>
            <a:r>
              <a:rPr lang="en-US" dirty="0" err="1"/>
              <a:t>nivån</a:t>
            </a:r>
            <a:endParaRPr lang="en-US" dirty="0"/>
          </a:p>
          <a:p>
            <a:pPr marL="1200150" lvl="4" indent="-176213">
              <a:lnSpc>
                <a:spcPct val="110000"/>
              </a:lnSpc>
              <a:spcBef>
                <a:spcPts val="600"/>
              </a:spcBef>
              <a:tabLst/>
            </a:pPr>
            <a:r>
              <a:rPr lang="en-US" dirty="0" err="1"/>
              <a:t>Femte</a:t>
            </a:r>
            <a:r>
              <a:rPr lang="en-US" dirty="0"/>
              <a:t> </a:t>
            </a:r>
            <a:r>
              <a:rPr lang="en-US" dirty="0" err="1"/>
              <a:t>nivån</a:t>
            </a:r>
            <a:endParaRPr lang="en-US" dirty="0"/>
          </a:p>
        </p:txBody>
      </p:sp>
      <p:sp>
        <p:nvSpPr>
          <p:cNvPr id="5" name="Title 17">
            <a:extLst>
              <a:ext uri="{FF2B5EF4-FFF2-40B4-BE49-F238E27FC236}">
                <a16:creationId xmlns:a16="http://schemas.microsoft.com/office/drawing/2014/main" id="{ACB0A2A9-7860-43A7-A983-DCC3FEC3C183}"/>
              </a:ext>
            </a:extLst>
          </p:cNvPr>
          <p:cNvSpPr>
            <a:spLocks noGrp="1"/>
          </p:cNvSpPr>
          <p:nvPr>
            <p:ph type="title" hasCustomPrompt="1"/>
          </p:nvPr>
        </p:nvSpPr>
        <p:spPr>
          <a:xfrm>
            <a:off x="971552" y="742157"/>
            <a:ext cx="5972946" cy="510521"/>
          </a:xfrm>
          <a:prstGeom prst="rect">
            <a:avLst/>
          </a:prstGeom>
        </p:spPr>
        <p:txBody>
          <a:bodyPr/>
          <a:lstStyle>
            <a:lvl1pPr>
              <a:defRPr sz="2400" b="1">
                <a:latin typeface="Corbel" panose="020B0503020204020204" pitchFamily="34" charset="0"/>
                <a:ea typeface="Corbel" panose="020B0503020204020204" pitchFamily="34" charset="0"/>
                <a:cs typeface="Arial" charset="0"/>
              </a:defRPr>
            </a:lvl1pPr>
          </a:lstStyle>
          <a:p>
            <a:r>
              <a:rPr lang="en-US" dirty="0" err="1"/>
              <a:t>Skriv</a:t>
            </a:r>
            <a:r>
              <a:rPr lang="en-US" dirty="0"/>
              <a:t> </a:t>
            </a:r>
            <a:r>
              <a:rPr lang="en-US" dirty="0" err="1"/>
              <a:t>en</a:t>
            </a:r>
            <a:r>
              <a:rPr lang="en-US" dirty="0"/>
              <a:t> </a:t>
            </a:r>
            <a:r>
              <a:rPr lang="en-US" dirty="0" err="1"/>
              <a:t>rubrik</a:t>
            </a:r>
            <a:r>
              <a:rPr lang="en-US" dirty="0"/>
              <a:t> </a:t>
            </a:r>
            <a:r>
              <a:rPr lang="en-US" dirty="0" err="1"/>
              <a:t>här</a:t>
            </a:r>
            <a:endParaRPr lang="en-US" dirty="0"/>
          </a:p>
        </p:txBody>
      </p:sp>
      <p:sp>
        <p:nvSpPr>
          <p:cNvPr id="7" name="Subtitle 2">
            <a:extLst>
              <a:ext uri="{FF2B5EF4-FFF2-40B4-BE49-F238E27FC236}">
                <a16:creationId xmlns:a16="http://schemas.microsoft.com/office/drawing/2014/main" id="{4CAB0F34-A439-4391-805B-578CC2F9F9E4}"/>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32783975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A2 - Jämförels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ext Placeholder 2">
            <a:extLst>
              <a:ext uri="{FF2B5EF4-FFF2-40B4-BE49-F238E27FC236}">
                <a16:creationId xmlns:a16="http://schemas.microsoft.com/office/drawing/2014/main" id="{0F87D079-CA06-42AC-A657-9F6CD546ED4B}"/>
              </a:ext>
            </a:extLst>
          </p:cNvPr>
          <p:cNvSpPr>
            <a:spLocks noGrp="1"/>
          </p:cNvSpPr>
          <p:nvPr>
            <p:ph type="body" idx="1" hasCustomPrompt="1"/>
          </p:nvPr>
        </p:nvSpPr>
        <p:spPr>
          <a:xfrm>
            <a:off x="971551" y="1252678"/>
            <a:ext cx="3452966" cy="497939"/>
          </a:xfrm>
          <a:prstGeom prst="rect">
            <a:avLst/>
          </a:prstGeom>
        </p:spPr>
        <p:txBody>
          <a:bodyPr anchor="b"/>
          <a:lstStyle>
            <a:lvl1pPr marL="0" indent="0">
              <a:buNone/>
              <a:defRPr sz="1800" b="1" i="0" baseline="0">
                <a:latin typeface="Corbel" panose="020B0503020204020204" pitchFamily="34" charset="0"/>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dirty="0" err="1"/>
              <a:t>Jämförelse</a:t>
            </a:r>
            <a:r>
              <a:rPr lang="en-US" dirty="0"/>
              <a:t> 1</a:t>
            </a:r>
          </a:p>
        </p:txBody>
      </p:sp>
      <p:sp>
        <p:nvSpPr>
          <p:cNvPr id="7" name="Content Placeholder 3">
            <a:extLst>
              <a:ext uri="{FF2B5EF4-FFF2-40B4-BE49-F238E27FC236}">
                <a16:creationId xmlns:a16="http://schemas.microsoft.com/office/drawing/2014/main" id="{6C720DA5-7F30-4D06-841E-EAC9CFC08467}"/>
              </a:ext>
            </a:extLst>
          </p:cNvPr>
          <p:cNvSpPr>
            <a:spLocks noGrp="1"/>
          </p:cNvSpPr>
          <p:nvPr>
            <p:ph sz="half" idx="2" hasCustomPrompt="1"/>
          </p:nvPr>
        </p:nvSpPr>
        <p:spPr>
          <a:xfrm>
            <a:off x="971549" y="1750616"/>
            <a:ext cx="3452967" cy="2347971"/>
          </a:xfrm>
          <a:prstGeom prst="rect">
            <a:avLst/>
          </a:prstGeom>
        </p:spPr>
        <p:txBody>
          <a:bodyPr/>
          <a:lstStyle>
            <a:lvl1pPr>
              <a:defRPr lang="en-US" sz="2000" b="0" i="0" dirty="0">
                <a:latin typeface="Corbel" panose="020B0503020204020204" pitchFamily="34" charset="0"/>
              </a:defRPr>
            </a:lvl1pPr>
            <a:lvl2pPr>
              <a:defRPr lang="en-US" sz="1800" b="0" i="0" dirty="0">
                <a:latin typeface="Corbel" panose="020B0503020204020204" pitchFamily="34" charset="0"/>
              </a:defRPr>
            </a:lvl2pPr>
            <a:lvl3pPr>
              <a:defRPr lang="en-US" sz="1600" b="0" i="0" dirty="0">
                <a:latin typeface="Corbel" panose="020B0503020204020204" pitchFamily="34" charset="0"/>
              </a:defRPr>
            </a:lvl3pPr>
            <a:lvl4pPr>
              <a:defRPr lang="en-US" sz="1600" b="0" i="0" baseline="0" dirty="0">
                <a:latin typeface="Corbel" panose="020B0503020204020204" pitchFamily="34" charset="0"/>
              </a:defRPr>
            </a:lvl4pPr>
            <a:lvl5pPr>
              <a:defRPr lang="en-US" sz="1600" b="0" i="0" dirty="0">
                <a:latin typeface="Corbel" panose="020B0503020204020204" pitchFamily="34" charset="0"/>
              </a:defRPr>
            </a:lvl5pPr>
          </a:lstStyle>
          <a:p>
            <a:pPr lvl="0">
              <a:lnSpc>
                <a:spcPct val="110000"/>
              </a:lnSpc>
            </a:pPr>
            <a:r>
              <a:rPr lang="en-US" dirty="0" err="1"/>
              <a:t>Klicka</a:t>
            </a:r>
            <a:r>
              <a:rPr lang="en-US" dirty="0"/>
              <a:t> </a:t>
            </a:r>
            <a:r>
              <a:rPr lang="en-US" dirty="0" err="1"/>
              <a:t>här</a:t>
            </a:r>
            <a:r>
              <a:rPr lang="en-US" dirty="0"/>
              <a:t> </a:t>
            </a:r>
            <a:r>
              <a:rPr lang="en-US" dirty="0" err="1"/>
              <a:t>för</a:t>
            </a:r>
            <a:r>
              <a:rPr lang="en-US" dirty="0"/>
              <a:t> </a:t>
            </a:r>
            <a:r>
              <a:rPr lang="en-US" dirty="0" err="1"/>
              <a:t>att</a:t>
            </a:r>
            <a:r>
              <a:rPr lang="en-US" dirty="0"/>
              <a:t> </a:t>
            </a:r>
            <a:r>
              <a:rPr lang="en-US" dirty="0" err="1"/>
              <a:t>skapa</a:t>
            </a:r>
            <a:r>
              <a:rPr lang="en-US" dirty="0"/>
              <a:t> </a:t>
            </a:r>
            <a:r>
              <a:rPr lang="en-US" dirty="0" err="1"/>
              <a:t>en</a:t>
            </a:r>
            <a:r>
              <a:rPr lang="en-US" dirty="0"/>
              <a:t> </a:t>
            </a:r>
            <a:r>
              <a:rPr lang="en-US" dirty="0" err="1"/>
              <a:t>punktlista</a:t>
            </a:r>
            <a:endParaRPr lang="en-US" dirty="0"/>
          </a:p>
          <a:p>
            <a:pPr marL="490538" lvl="1" indent="-217488">
              <a:lnSpc>
                <a:spcPct val="110000"/>
              </a:lnSpc>
              <a:spcBef>
                <a:spcPts val="600"/>
              </a:spcBef>
              <a:buSzPct val="80000"/>
              <a:buFont typeface="Corbel" panose="020B0503020204020204" pitchFamily="34" charset="0"/>
              <a:tabLst/>
            </a:pPr>
            <a:r>
              <a:rPr lang="en-US" dirty="0" err="1"/>
              <a:t>Andra</a:t>
            </a:r>
            <a:r>
              <a:rPr lang="en-US" dirty="0"/>
              <a:t> </a:t>
            </a:r>
            <a:r>
              <a:rPr lang="en-US" dirty="0" err="1"/>
              <a:t>nivån</a:t>
            </a:r>
            <a:endParaRPr lang="en-US" dirty="0"/>
          </a:p>
          <a:p>
            <a:pPr marL="763588" lvl="2" indent="-217488">
              <a:lnSpc>
                <a:spcPct val="110000"/>
              </a:lnSpc>
              <a:spcBef>
                <a:spcPts val="600"/>
              </a:spcBef>
              <a:tabLst/>
            </a:pPr>
            <a:r>
              <a:rPr lang="en-US" dirty="0" err="1"/>
              <a:t>Tredje</a:t>
            </a:r>
            <a:r>
              <a:rPr lang="en-US" dirty="0"/>
              <a:t> </a:t>
            </a:r>
            <a:r>
              <a:rPr lang="en-US" dirty="0" err="1"/>
              <a:t>nivån</a:t>
            </a:r>
            <a:endParaRPr lang="en-US" dirty="0"/>
          </a:p>
          <a:p>
            <a:pPr marL="982663" lvl="3" indent="-177800">
              <a:lnSpc>
                <a:spcPct val="110000"/>
              </a:lnSpc>
              <a:spcBef>
                <a:spcPts val="600"/>
              </a:spcBef>
              <a:tabLst/>
            </a:pPr>
            <a:r>
              <a:rPr lang="en-US" dirty="0" err="1"/>
              <a:t>Fjärde</a:t>
            </a:r>
            <a:r>
              <a:rPr lang="en-US" dirty="0"/>
              <a:t> </a:t>
            </a:r>
            <a:r>
              <a:rPr lang="en-US" dirty="0" err="1"/>
              <a:t>nivån</a:t>
            </a:r>
            <a:endParaRPr lang="en-US" dirty="0"/>
          </a:p>
          <a:p>
            <a:pPr marL="1200150" lvl="4" indent="-176213">
              <a:lnSpc>
                <a:spcPct val="110000"/>
              </a:lnSpc>
              <a:spcBef>
                <a:spcPts val="600"/>
              </a:spcBef>
              <a:tabLst/>
            </a:pPr>
            <a:r>
              <a:rPr lang="en-US" dirty="0" err="1"/>
              <a:t>Femte</a:t>
            </a:r>
            <a:r>
              <a:rPr lang="en-US" dirty="0"/>
              <a:t> </a:t>
            </a:r>
            <a:r>
              <a:rPr lang="en-US" dirty="0" err="1"/>
              <a:t>nivån</a:t>
            </a:r>
            <a:endParaRPr lang="en-US" dirty="0"/>
          </a:p>
        </p:txBody>
      </p:sp>
      <p:sp>
        <p:nvSpPr>
          <p:cNvPr id="8" name="Text Placeholder 2">
            <a:extLst>
              <a:ext uri="{FF2B5EF4-FFF2-40B4-BE49-F238E27FC236}">
                <a16:creationId xmlns:a16="http://schemas.microsoft.com/office/drawing/2014/main" id="{B78C9D70-9D73-4F66-B959-D47E03A644B3}"/>
              </a:ext>
            </a:extLst>
          </p:cNvPr>
          <p:cNvSpPr>
            <a:spLocks noGrp="1"/>
          </p:cNvSpPr>
          <p:nvPr>
            <p:ph type="body" idx="12" hasCustomPrompt="1"/>
          </p:nvPr>
        </p:nvSpPr>
        <p:spPr>
          <a:xfrm>
            <a:off x="4684876" y="1252678"/>
            <a:ext cx="3452968" cy="497939"/>
          </a:xfrm>
          <a:prstGeom prst="rect">
            <a:avLst/>
          </a:prstGeom>
        </p:spPr>
        <p:txBody>
          <a:bodyPr anchor="b"/>
          <a:lstStyle>
            <a:lvl1pPr marL="0" indent="0">
              <a:buNone/>
              <a:defRPr sz="1800" b="1" i="0" baseline="0">
                <a:latin typeface="Corbel" panose="020B0503020204020204" pitchFamily="34" charset="0"/>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dirty="0" err="1"/>
              <a:t>Jämförelse</a:t>
            </a:r>
            <a:r>
              <a:rPr lang="en-US" dirty="0"/>
              <a:t> 2</a:t>
            </a:r>
          </a:p>
        </p:txBody>
      </p:sp>
      <p:sp>
        <p:nvSpPr>
          <p:cNvPr id="9" name="Content Placeholder 3">
            <a:extLst>
              <a:ext uri="{FF2B5EF4-FFF2-40B4-BE49-F238E27FC236}">
                <a16:creationId xmlns:a16="http://schemas.microsoft.com/office/drawing/2014/main" id="{DCC39147-D25E-418A-B116-113C1B3C7F2F}"/>
              </a:ext>
            </a:extLst>
          </p:cNvPr>
          <p:cNvSpPr>
            <a:spLocks noGrp="1"/>
          </p:cNvSpPr>
          <p:nvPr>
            <p:ph sz="half" idx="13" hasCustomPrompt="1"/>
          </p:nvPr>
        </p:nvSpPr>
        <p:spPr>
          <a:xfrm>
            <a:off x="4684876" y="1750616"/>
            <a:ext cx="3452968" cy="2347971"/>
          </a:xfrm>
          <a:prstGeom prst="rect">
            <a:avLst/>
          </a:prstGeom>
        </p:spPr>
        <p:txBody>
          <a:bodyPr/>
          <a:lstStyle>
            <a:lvl1pPr>
              <a:defRPr lang="en-US" sz="2000" b="0" i="0" dirty="0">
                <a:latin typeface="Corbel" panose="020B0503020204020204" pitchFamily="34" charset="0"/>
              </a:defRPr>
            </a:lvl1pPr>
            <a:lvl2pPr>
              <a:defRPr lang="en-US" sz="1800" b="0" i="0" dirty="0">
                <a:latin typeface="Corbel" panose="020B0503020204020204" pitchFamily="34" charset="0"/>
              </a:defRPr>
            </a:lvl2pPr>
            <a:lvl3pPr>
              <a:defRPr lang="en-US" sz="1600" b="0" i="0" dirty="0">
                <a:latin typeface="Corbel" panose="020B0503020204020204" pitchFamily="34" charset="0"/>
              </a:defRPr>
            </a:lvl3pPr>
            <a:lvl4pPr>
              <a:defRPr lang="en-US" sz="1600" b="0" i="0" baseline="0" dirty="0">
                <a:latin typeface="Corbel" panose="020B0503020204020204" pitchFamily="34" charset="0"/>
              </a:defRPr>
            </a:lvl4pPr>
            <a:lvl5pPr>
              <a:defRPr lang="en-US" sz="1600" b="0" i="0" dirty="0">
                <a:latin typeface="Corbel" panose="020B0503020204020204" pitchFamily="34" charset="0"/>
              </a:defRPr>
            </a:lvl5pPr>
          </a:lstStyle>
          <a:p>
            <a:pPr lvl="0">
              <a:lnSpc>
                <a:spcPct val="110000"/>
              </a:lnSpc>
            </a:pPr>
            <a:r>
              <a:rPr lang="en-US" dirty="0" err="1"/>
              <a:t>Klicka</a:t>
            </a:r>
            <a:r>
              <a:rPr lang="en-US" dirty="0"/>
              <a:t> </a:t>
            </a:r>
            <a:r>
              <a:rPr lang="en-US" dirty="0" err="1"/>
              <a:t>här</a:t>
            </a:r>
            <a:r>
              <a:rPr lang="en-US" dirty="0"/>
              <a:t> </a:t>
            </a:r>
            <a:r>
              <a:rPr lang="en-US" dirty="0" err="1"/>
              <a:t>för</a:t>
            </a:r>
            <a:r>
              <a:rPr lang="en-US" dirty="0"/>
              <a:t> </a:t>
            </a:r>
            <a:r>
              <a:rPr lang="en-US" dirty="0" err="1"/>
              <a:t>att</a:t>
            </a:r>
            <a:r>
              <a:rPr lang="en-US" dirty="0"/>
              <a:t> </a:t>
            </a:r>
            <a:r>
              <a:rPr lang="en-US" dirty="0" err="1"/>
              <a:t>skapa</a:t>
            </a:r>
            <a:r>
              <a:rPr lang="en-US" dirty="0"/>
              <a:t> </a:t>
            </a:r>
            <a:r>
              <a:rPr lang="en-US" dirty="0" err="1"/>
              <a:t>en</a:t>
            </a:r>
            <a:r>
              <a:rPr lang="en-US" dirty="0"/>
              <a:t> </a:t>
            </a:r>
            <a:r>
              <a:rPr lang="en-US" dirty="0" err="1"/>
              <a:t>punktlista</a:t>
            </a:r>
            <a:endParaRPr lang="en-US" dirty="0"/>
          </a:p>
          <a:p>
            <a:pPr marL="490538" lvl="1" indent="-217488">
              <a:lnSpc>
                <a:spcPct val="110000"/>
              </a:lnSpc>
              <a:spcBef>
                <a:spcPts val="600"/>
              </a:spcBef>
              <a:buSzPct val="80000"/>
              <a:buFont typeface="Corbel" panose="020B0503020204020204" pitchFamily="34" charset="0"/>
              <a:tabLst/>
            </a:pPr>
            <a:r>
              <a:rPr lang="en-US" dirty="0" err="1"/>
              <a:t>Andra</a:t>
            </a:r>
            <a:r>
              <a:rPr lang="en-US" dirty="0"/>
              <a:t> </a:t>
            </a:r>
            <a:r>
              <a:rPr lang="en-US" dirty="0" err="1"/>
              <a:t>nivån</a:t>
            </a:r>
            <a:endParaRPr lang="en-US" dirty="0"/>
          </a:p>
          <a:p>
            <a:pPr marL="763588" lvl="2" indent="-217488">
              <a:lnSpc>
                <a:spcPct val="110000"/>
              </a:lnSpc>
              <a:spcBef>
                <a:spcPts val="600"/>
              </a:spcBef>
              <a:tabLst/>
            </a:pPr>
            <a:r>
              <a:rPr lang="en-US" dirty="0" err="1"/>
              <a:t>Tredje</a:t>
            </a:r>
            <a:r>
              <a:rPr lang="en-US" dirty="0"/>
              <a:t> </a:t>
            </a:r>
            <a:r>
              <a:rPr lang="en-US" dirty="0" err="1"/>
              <a:t>nivån</a:t>
            </a:r>
            <a:endParaRPr lang="en-US" dirty="0"/>
          </a:p>
          <a:p>
            <a:pPr marL="982663" lvl="3" indent="-177800">
              <a:lnSpc>
                <a:spcPct val="110000"/>
              </a:lnSpc>
              <a:spcBef>
                <a:spcPts val="600"/>
              </a:spcBef>
              <a:tabLst/>
            </a:pPr>
            <a:r>
              <a:rPr lang="en-US" dirty="0" err="1"/>
              <a:t>Fjärde</a:t>
            </a:r>
            <a:r>
              <a:rPr lang="en-US" dirty="0"/>
              <a:t> </a:t>
            </a:r>
            <a:r>
              <a:rPr lang="en-US" dirty="0" err="1"/>
              <a:t>nivån</a:t>
            </a:r>
            <a:endParaRPr lang="en-US" dirty="0"/>
          </a:p>
          <a:p>
            <a:pPr marL="1200150" lvl="4" indent="-176213">
              <a:lnSpc>
                <a:spcPct val="110000"/>
              </a:lnSpc>
              <a:spcBef>
                <a:spcPts val="600"/>
              </a:spcBef>
              <a:tabLst/>
            </a:pPr>
            <a:r>
              <a:rPr lang="en-US" dirty="0" err="1"/>
              <a:t>Femte</a:t>
            </a:r>
            <a:r>
              <a:rPr lang="en-US" dirty="0"/>
              <a:t> </a:t>
            </a:r>
            <a:r>
              <a:rPr lang="en-US" dirty="0" err="1"/>
              <a:t>nivån</a:t>
            </a:r>
            <a:endParaRPr lang="en-US" dirty="0"/>
          </a:p>
        </p:txBody>
      </p:sp>
      <p:sp>
        <p:nvSpPr>
          <p:cNvPr id="10" name="Title 17">
            <a:extLst>
              <a:ext uri="{FF2B5EF4-FFF2-40B4-BE49-F238E27FC236}">
                <a16:creationId xmlns:a16="http://schemas.microsoft.com/office/drawing/2014/main" id="{4669E440-681D-4096-BEC4-732791E6D8A8}"/>
              </a:ext>
            </a:extLst>
          </p:cNvPr>
          <p:cNvSpPr>
            <a:spLocks noGrp="1"/>
          </p:cNvSpPr>
          <p:nvPr>
            <p:ph type="title" hasCustomPrompt="1"/>
          </p:nvPr>
        </p:nvSpPr>
        <p:spPr>
          <a:xfrm>
            <a:off x="971551" y="742157"/>
            <a:ext cx="5972946" cy="510521"/>
          </a:xfrm>
          <a:prstGeom prst="rect">
            <a:avLst/>
          </a:prstGeom>
        </p:spPr>
        <p:txBody>
          <a:bodyPr/>
          <a:lstStyle>
            <a:lvl1pPr>
              <a:defRPr sz="2400" b="1" baseline="0">
                <a:latin typeface="Corbel" panose="020B0503020204020204" pitchFamily="34" charset="0"/>
                <a:ea typeface="Corbel" panose="020B0503020204020204" pitchFamily="34" charset="0"/>
                <a:cs typeface="Arial" charset="0"/>
              </a:defRPr>
            </a:lvl1pPr>
          </a:lstStyle>
          <a:p>
            <a:r>
              <a:rPr lang="en-US" dirty="0" err="1"/>
              <a:t>Skriv</a:t>
            </a:r>
            <a:r>
              <a:rPr lang="en-US" dirty="0"/>
              <a:t> </a:t>
            </a:r>
            <a:r>
              <a:rPr lang="en-US" dirty="0" err="1"/>
              <a:t>en</a:t>
            </a:r>
            <a:r>
              <a:rPr lang="en-US" dirty="0"/>
              <a:t> </a:t>
            </a:r>
            <a:r>
              <a:rPr lang="en-US" dirty="0" err="1"/>
              <a:t>rubrik</a:t>
            </a:r>
            <a:r>
              <a:rPr lang="en-US" dirty="0"/>
              <a:t> </a:t>
            </a:r>
            <a:r>
              <a:rPr lang="en-US" dirty="0" err="1"/>
              <a:t>här</a:t>
            </a:r>
            <a:endParaRPr lang="en-US" dirty="0"/>
          </a:p>
        </p:txBody>
      </p:sp>
      <p:sp>
        <p:nvSpPr>
          <p:cNvPr id="11" name="Subtitle 2">
            <a:extLst>
              <a:ext uri="{FF2B5EF4-FFF2-40B4-BE49-F238E27FC236}">
                <a16:creationId xmlns:a16="http://schemas.microsoft.com/office/drawing/2014/main" id="{12834628-F2D8-4A21-B0EB-A8D6D9722D6C}"/>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24056313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Anpassad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372EF0E0-1DA1-403B-A95C-01BD76426A37}"/>
              </a:ext>
            </a:extLst>
          </p:cNvPr>
          <p:cNvSpPr>
            <a:spLocks noGrp="1"/>
          </p:cNvSpPr>
          <p:nvPr>
            <p:ph type="title" hasCustomPrompt="1"/>
          </p:nvPr>
        </p:nvSpPr>
        <p:spPr>
          <a:xfrm>
            <a:off x="971551" y="870348"/>
            <a:ext cx="5972947" cy="510521"/>
          </a:xfrm>
          <a:prstGeom prst="rect">
            <a:avLst/>
          </a:prstGeom>
        </p:spPr>
        <p:txBody>
          <a:bodyPr/>
          <a:lstStyle>
            <a:lvl1pPr>
              <a:defRPr sz="2400" b="1" i="0" baseline="0">
                <a:latin typeface="Corbel" panose="020B0503020204020204" pitchFamily="34" charset="0"/>
              </a:defRPr>
            </a:lvl1pPr>
          </a:lstStyle>
          <a:p>
            <a:r>
              <a:rPr lang="en-US" dirty="0" err="1"/>
              <a:t>Skriv</a:t>
            </a:r>
            <a:r>
              <a:rPr lang="en-US" dirty="0"/>
              <a:t> </a:t>
            </a:r>
            <a:r>
              <a:rPr lang="en-US" dirty="0" err="1"/>
              <a:t>en</a:t>
            </a:r>
            <a:r>
              <a:rPr lang="en-US" dirty="0"/>
              <a:t> </a:t>
            </a:r>
            <a:r>
              <a:rPr lang="en-US" dirty="0" err="1"/>
              <a:t>rubrik</a:t>
            </a:r>
            <a:r>
              <a:rPr lang="en-US" dirty="0"/>
              <a:t> </a:t>
            </a:r>
            <a:r>
              <a:rPr lang="en-US" dirty="0" err="1"/>
              <a:t>här</a:t>
            </a:r>
            <a:endParaRPr lang="en-US" dirty="0"/>
          </a:p>
        </p:txBody>
      </p:sp>
      <p:sp>
        <p:nvSpPr>
          <p:cNvPr id="5" name="Subtitle 2">
            <a:extLst>
              <a:ext uri="{FF2B5EF4-FFF2-40B4-BE49-F238E27FC236}">
                <a16:creationId xmlns:a16="http://schemas.microsoft.com/office/drawing/2014/main" id="{245FA675-0AA6-482C-89AA-E4E8C5B7D8A2}"/>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171462244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A2 - Tom sida">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Subtitle 2">
            <a:extLst>
              <a:ext uri="{FF2B5EF4-FFF2-40B4-BE49-F238E27FC236}">
                <a16:creationId xmlns:a16="http://schemas.microsoft.com/office/drawing/2014/main" id="{71846C22-44CE-4870-8D6B-C7620DFD1F08}"/>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250502465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A2 - Innehåll med bild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59C3F536-D64B-4BFC-BEF4-CC79B31C2490}"/>
              </a:ext>
            </a:extLst>
          </p:cNvPr>
          <p:cNvSpPr>
            <a:spLocks noGrp="1"/>
          </p:cNvSpPr>
          <p:nvPr>
            <p:ph type="title" hasCustomPrompt="1"/>
          </p:nvPr>
        </p:nvSpPr>
        <p:spPr>
          <a:xfrm>
            <a:off x="971550" y="742157"/>
            <a:ext cx="2607469" cy="672703"/>
          </a:xfrm>
          <a:prstGeom prst="rect">
            <a:avLst/>
          </a:prstGeom>
        </p:spPr>
        <p:txBody>
          <a:bodyPr anchor="b"/>
          <a:lstStyle>
            <a:lvl1pPr>
              <a:defRPr sz="2400" b="1" i="0">
                <a:latin typeface="Corbel" panose="020B0503020204020204" pitchFamily="34" charset="0"/>
              </a:defRPr>
            </a:lvl1pPr>
          </a:lstStyle>
          <a:p>
            <a:r>
              <a:rPr lang="en-US" dirty="0" err="1"/>
              <a:t>Skriv</a:t>
            </a:r>
            <a:r>
              <a:rPr lang="en-US" dirty="0"/>
              <a:t> </a:t>
            </a:r>
            <a:r>
              <a:rPr lang="en-US" dirty="0" err="1"/>
              <a:t>en</a:t>
            </a:r>
            <a:r>
              <a:rPr lang="en-US" dirty="0"/>
              <a:t> </a:t>
            </a:r>
            <a:r>
              <a:rPr lang="en-US" dirty="0" err="1"/>
              <a:t>rubrik</a:t>
            </a:r>
            <a:r>
              <a:rPr lang="en-US" dirty="0"/>
              <a:t> </a:t>
            </a:r>
            <a:r>
              <a:rPr lang="en-US" dirty="0" err="1"/>
              <a:t>här</a:t>
            </a:r>
            <a:endParaRPr lang="en-US" dirty="0"/>
          </a:p>
        </p:txBody>
      </p:sp>
      <p:sp>
        <p:nvSpPr>
          <p:cNvPr id="7" name="Content Placeholder 2">
            <a:extLst>
              <a:ext uri="{FF2B5EF4-FFF2-40B4-BE49-F238E27FC236}">
                <a16:creationId xmlns:a16="http://schemas.microsoft.com/office/drawing/2014/main" id="{21BD9082-4DAF-49BC-8F62-7BCCBC7E28CA}"/>
              </a:ext>
            </a:extLst>
          </p:cNvPr>
          <p:cNvSpPr>
            <a:spLocks noGrp="1"/>
          </p:cNvSpPr>
          <p:nvPr>
            <p:ph idx="1" hasCustomPrompt="1"/>
          </p:nvPr>
        </p:nvSpPr>
        <p:spPr>
          <a:xfrm>
            <a:off x="3779194" y="742157"/>
            <a:ext cx="4393256" cy="3343461"/>
          </a:xfrm>
          <a:prstGeom prst="rect">
            <a:avLst/>
          </a:prstGeom>
        </p:spPr>
        <p:txBody>
          <a:bodyPr/>
          <a:lstStyle>
            <a:lvl1pPr>
              <a:defRPr lang="en-US" sz="2000" b="0" i="0" dirty="0">
                <a:latin typeface="Corbel" panose="020B0503020204020204" pitchFamily="34" charset="0"/>
              </a:defRPr>
            </a:lvl1pPr>
            <a:lvl2pPr>
              <a:defRPr lang="en-US" sz="1800" b="0" i="0" dirty="0">
                <a:latin typeface="Corbel" panose="020B0503020204020204" pitchFamily="34" charset="0"/>
              </a:defRPr>
            </a:lvl2pPr>
            <a:lvl3pPr>
              <a:defRPr lang="en-US" sz="1600" b="0" i="0" dirty="0">
                <a:latin typeface="Corbel" panose="020B0503020204020204" pitchFamily="34" charset="0"/>
              </a:defRPr>
            </a:lvl3pPr>
            <a:lvl4pPr>
              <a:defRPr lang="en-US" sz="1600" b="0" i="0" baseline="0" dirty="0">
                <a:latin typeface="Corbel" panose="020B0503020204020204" pitchFamily="34" charset="0"/>
              </a:defRPr>
            </a:lvl4pPr>
            <a:lvl5pPr>
              <a:defRPr lang="en-US" sz="1600" b="0" i="0" dirty="0">
                <a:latin typeface="Corbel" panose="020B0503020204020204" pitchFamily="34" charset="0"/>
              </a:defRPr>
            </a:lvl5pPr>
          </a:lstStyle>
          <a:p>
            <a:pPr lvl="0">
              <a:lnSpc>
                <a:spcPct val="110000"/>
              </a:lnSpc>
            </a:pPr>
            <a:r>
              <a:rPr lang="en-US" dirty="0" err="1"/>
              <a:t>Klicka</a:t>
            </a:r>
            <a:r>
              <a:rPr lang="en-US" dirty="0"/>
              <a:t> </a:t>
            </a:r>
            <a:r>
              <a:rPr lang="en-US" dirty="0" err="1"/>
              <a:t>här</a:t>
            </a:r>
            <a:r>
              <a:rPr lang="en-US" dirty="0"/>
              <a:t> </a:t>
            </a:r>
            <a:r>
              <a:rPr lang="en-US" dirty="0" err="1"/>
              <a:t>för</a:t>
            </a:r>
            <a:r>
              <a:rPr lang="en-US" dirty="0"/>
              <a:t> </a:t>
            </a:r>
            <a:r>
              <a:rPr lang="en-US" dirty="0" err="1"/>
              <a:t>att</a:t>
            </a:r>
            <a:r>
              <a:rPr lang="en-US" dirty="0"/>
              <a:t> </a:t>
            </a:r>
            <a:r>
              <a:rPr lang="en-US" dirty="0" err="1"/>
              <a:t>skapa</a:t>
            </a:r>
            <a:r>
              <a:rPr lang="en-US" dirty="0"/>
              <a:t> </a:t>
            </a:r>
            <a:r>
              <a:rPr lang="en-US" dirty="0" err="1"/>
              <a:t>en</a:t>
            </a:r>
            <a:r>
              <a:rPr lang="en-US" dirty="0"/>
              <a:t> </a:t>
            </a:r>
            <a:r>
              <a:rPr lang="en-US" dirty="0" err="1"/>
              <a:t>punktlista</a:t>
            </a:r>
            <a:endParaRPr lang="en-US" dirty="0"/>
          </a:p>
          <a:p>
            <a:pPr marL="490538" lvl="1" indent="-217488">
              <a:lnSpc>
                <a:spcPct val="110000"/>
              </a:lnSpc>
              <a:spcBef>
                <a:spcPts val="600"/>
              </a:spcBef>
              <a:buSzPct val="80000"/>
              <a:buFont typeface="Corbel" panose="020B0503020204020204" pitchFamily="34" charset="0"/>
              <a:tabLst/>
            </a:pPr>
            <a:r>
              <a:rPr lang="en-US" dirty="0" err="1"/>
              <a:t>Andra</a:t>
            </a:r>
            <a:r>
              <a:rPr lang="en-US" dirty="0"/>
              <a:t> </a:t>
            </a:r>
            <a:r>
              <a:rPr lang="en-US" dirty="0" err="1"/>
              <a:t>nivån</a:t>
            </a:r>
            <a:endParaRPr lang="en-US" dirty="0"/>
          </a:p>
          <a:p>
            <a:pPr marL="763588" lvl="2" indent="-217488">
              <a:lnSpc>
                <a:spcPct val="110000"/>
              </a:lnSpc>
              <a:spcBef>
                <a:spcPts val="600"/>
              </a:spcBef>
              <a:tabLst/>
            </a:pPr>
            <a:r>
              <a:rPr lang="en-US" dirty="0" err="1"/>
              <a:t>Tredje</a:t>
            </a:r>
            <a:r>
              <a:rPr lang="en-US" dirty="0"/>
              <a:t> </a:t>
            </a:r>
            <a:r>
              <a:rPr lang="en-US" dirty="0" err="1"/>
              <a:t>nivån</a:t>
            </a:r>
            <a:endParaRPr lang="en-US" dirty="0"/>
          </a:p>
          <a:p>
            <a:pPr marL="982663" lvl="3" indent="-177800">
              <a:lnSpc>
                <a:spcPct val="110000"/>
              </a:lnSpc>
              <a:spcBef>
                <a:spcPts val="600"/>
              </a:spcBef>
              <a:tabLst/>
            </a:pPr>
            <a:r>
              <a:rPr lang="en-US" dirty="0" err="1"/>
              <a:t>Fjärde</a:t>
            </a:r>
            <a:r>
              <a:rPr lang="en-US" dirty="0"/>
              <a:t> </a:t>
            </a:r>
            <a:r>
              <a:rPr lang="en-US" dirty="0" err="1"/>
              <a:t>nivån</a:t>
            </a:r>
            <a:endParaRPr lang="en-US" dirty="0"/>
          </a:p>
          <a:p>
            <a:pPr marL="1200150" lvl="4" indent="-176213">
              <a:lnSpc>
                <a:spcPct val="110000"/>
              </a:lnSpc>
              <a:spcBef>
                <a:spcPts val="600"/>
              </a:spcBef>
              <a:tabLst/>
            </a:pPr>
            <a:r>
              <a:rPr lang="en-US" dirty="0" err="1"/>
              <a:t>Femte</a:t>
            </a:r>
            <a:r>
              <a:rPr lang="en-US" dirty="0"/>
              <a:t> </a:t>
            </a:r>
            <a:r>
              <a:rPr lang="en-US" dirty="0" err="1"/>
              <a:t>nivån</a:t>
            </a:r>
            <a:endParaRPr lang="en-US" dirty="0"/>
          </a:p>
        </p:txBody>
      </p:sp>
      <p:sp>
        <p:nvSpPr>
          <p:cNvPr id="8" name="Text Placeholder 3">
            <a:extLst>
              <a:ext uri="{FF2B5EF4-FFF2-40B4-BE49-F238E27FC236}">
                <a16:creationId xmlns:a16="http://schemas.microsoft.com/office/drawing/2014/main" id="{8D85BB55-8A0C-425A-A85F-B2238AEAFC79}"/>
              </a:ext>
            </a:extLst>
          </p:cNvPr>
          <p:cNvSpPr>
            <a:spLocks noGrp="1"/>
          </p:cNvSpPr>
          <p:nvPr>
            <p:ph type="body" sz="half" idx="2" hasCustomPrompt="1"/>
          </p:nvPr>
        </p:nvSpPr>
        <p:spPr>
          <a:xfrm>
            <a:off x="971550" y="1414860"/>
            <a:ext cx="2607468" cy="2670758"/>
          </a:xfrm>
          <a:prstGeom prst="rect">
            <a:avLst/>
          </a:prstGeom>
        </p:spPr>
        <p:txBody>
          <a:bodyPr/>
          <a:lstStyle>
            <a:lvl1pPr marL="0" indent="0">
              <a:lnSpc>
                <a:spcPct val="130000"/>
              </a:lnSpc>
              <a:buNone/>
              <a:defRPr sz="1800" b="0" i="0">
                <a:latin typeface="Corbel" panose="020B0503020204020204" pitchFamily="34" charset="0"/>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dirty="0" err="1"/>
              <a:t>Underrubrik</a:t>
            </a:r>
            <a:endParaRPr lang="en-US" dirty="0"/>
          </a:p>
        </p:txBody>
      </p:sp>
      <p:sp>
        <p:nvSpPr>
          <p:cNvPr id="9" name="Subtitle 2">
            <a:extLst>
              <a:ext uri="{FF2B5EF4-FFF2-40B4-BE49-F238E27FC236}">
                <a16:creationId xmlns:a16="http://schemas.microsoft.com/office/drawing/2014/main" id="{A9C8B79F-F032-42C4-B31B-257CCFC3E549}"/>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205203841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A2 - Bild med bild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a:extLst>
              <a:ext uri="{FF2B5EF4-FFF2-40B4-BE49-F238E27FC236}">
                <a16:creationId xmlns:a16="http://schemas.microsoft.com/office/drawing/2014/main" id="{247967D8-9AB6-4493-8198-D2E80F8DCBB1}"/>
              </a:ext>
            </a:extLst>
          </p:cNvPr>
          <p:cNvSpPr>
            <a:spLocks noGrp="1" noChangeAspect="1"/>
          </p:cNvSpPr>
          <p:nvPr>
            <p:ph type="pic" idx="1" hasCustomPrompt="1"/>
          </p:nvPr>
        </p:nvSpPr>
        <p:spPr>
          <a:xfrm>
            <a:off x="3779195" y="742157"/>
            <a:ext cx="4393256" cy="3324005"/>
          </a:xfrm>
          <a:prstGeom prst="rect">
            <a:avLst/>
          </a:prstGeom>
        </p:spPr>
        <p:txBody>
          <a:bodyPr anchor="ctr"/>
          <a:lstStyle>
            <a:lvl1pPr marL="0" indent="0" algn="ctr">
              <a:buNone/>
              <a:defRPr sz="1600" b="0" i="0" baseline="0">
                <a:latin typeface="Corbel" panose="020B0503020204020204"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dirty="0" err="1"/>
              <a:t>Klicka</a:t>
            </a:r>
            <a:r>
              <a:rPr lang="en-US" dirty="0"/>
              <a:t> </a:t>
            </a:r>
            <a:r>
              <a:rPr lang="en-US" dirty="0" err="1"/>
              <a:t>på</a:t>
            </a:r>
            <a:r>
              <a:rPr lang="en-US" dirty="0"/>
              <a:t> </a:t>
            </a:r>
            <a:r>
              <a:rPr lang="en-US" dirty="0" err="1"/>
              <a:t>ikonen</a:t>
            </a:r>
            <a:r>
              <a:rPr lang="en-US" dirty="0"/>
              <a:t> </a:t>
            </a:r>
            <a:r>
              <a:rPr lang="en-US" dirty="0" err="1"/>
              <a:t>för</a:t>
            </a:r>
            <a:r>
              <a:rPr lang="en-US" dirty="0"/>
              <a:t> </a:t>
            </a:r>
            <a:r>
              <a:rPr lang="en-US" dirty="0" err="1"/>
              <a:t>att</a:t>
            </a:r>
            <a:r>
              <a:rPr lang="en-US" dirty="0"/>
              <a:t> </a:t>
            </a:r>
            <a:r>
              <a:rPr lang="en-US" dirty="0" err="1"/>
              <a:t>lägga</a:t>
            </a:r>
            <a:r>
              <a:rPr lang="en-US" dirty="0"/>
              <a:t> till </a:t>
            </a:r>
            <a:r>
              <a:rPr lang="en-US" dirty="0" err="1"/>
              <a:t>en</a:t>
            </a:r>
            <a:r>
              <a:rPr lang="en-US" dirty="0"/>
              <a:t> </a:t>
            </a:r>
            <a:r>
              <a:rPr lang="en-US" dirty="0" err="1"/>
              <a:t>bild</a:t>
            </a:r>
            <a:r>
              <a:rPr lang="en-US" dirty="0"/>
              <a:t>.</a:t>
            </a:r>
          </a:p>
        </p:txBody>
      </p:sp>
      <p:sp>
        <p:nvSpPr>
          <p:cNvPr id="6" name="Title 1">
            <a:extLst>
              <a:ext uri="{FF2B5EF4-FFF2-40B4-BE49-F238E27FC236}">
                <a16:creationId xmlns:a16="http://schemas.microsoft.com/office/drawing/2014/main" id="{0AB7C0BE-15F7-4668-80A5-AC02F82441DD}"/>
              </a:ext>
            </a:extLst>
          </p:cNvPr>
          <p:cNvSpPr>
            <a:spLocks noGrp="1"/>
          </p:cNvSpPr>
          <p:nvPr>
            <p:ph type="title" hasCustomPrompt="1"/>
          </p:nvPr>
        </p:nvSpPr>
        <p:spPr>
          <a:xfrm>
            <a:off x="971550" y="742157"/>
            <a:ext cx="2607469" cy="672703"/>
          </a:xfrm>
          <a:prstGeom prst="rect">
            <a:avLst/>
          </a:prstGeom>
        </p:spPr>
        <p:txBody>
          <a:bodyPr anchor="b"/>
          <a:lstStyle>
            <a:lvl1pPr>
              <a:defRPr sz="2400" b="1" i="0">
                <a:latin typeface="Corbel" panose="020B0503020204020204" pitchFamily="34" charset="0"/>
              </a:defRPr>
            </a:lvl1pPr>
          </a:lstStyle>
          <a:p>
            <a:r>
              <a:rPr lang="en-US" dirty="0" err="1"/>
              <a:t>Skriv</a:t>
            </a:r>
            <a:r>
              <a:rPr lang="en-US" dirty="0"/>
              <a:t> </a:t>
            </a:r>
            <a:r>
              <a:rPr lang="en-US" dirty="0" err="1"/>
              <a:t>en</a:t>
            </a:r>
            <a:r>
              <a:rPr lang="en-US" dirty="0"/>
              <a:t> </a:t>
            </a:r>
            <a:r>
              <a:rPr lang="en-US" dirty="0" err="1"/>
              <a:t>rubrik</a:t>
            </a:r>
            <a:r>
              <a:rPr lang="en-US" dirty="0"/>
              <a:t> </a:t>
            </a:r>
            <a:r>
              <a:rPr lang="en-US" dirty="0" err="1"/>
              <a:t>här</a:t>
            </a:r>
            <a:endParaRPr lang="en-US" dirty="0"/>
          </a:p>
        </p:txBody>
      </p:sp>
      <p:sp>
        <p:nvSpPr>
          <p:cNvPr id="7" name="Text Placeholder 3">
            <a:extLst>
              <a:ext uri="{FF2B5EF4-FFF2-40B4-BE49-F238E27FC236}">
                <a16:creationId xmlns:a16="http://schemas.microsoft.com/office/drawing/2014/main" id="{C234FBC2-B46A-45E2-B9F8-38286BA4B10D}"/>
              </a:ext>
            </a:extLst>
          </p:cNvPr>
          <p:cNvSpPr>
            <a:spLocks noGrp="1"/>
          </p:cNvSpPr>
          <p:nvPr>
            <p:ph type="body" sz="half" idx="2" hasCustomPrompt="1"/>
          </p:nvPr>
        </p:nvSpPr>
        <p:spPr>
          <a:xfrm>
            <a:off x="971550" y="1414860"/>
            <a:ext cx="2607469" cy="2651302"/>
          </a:xfrm>
          <a:prstGeom prst="rect">
            <a:avLst/>
          </a:prstGeom>
        </p:spPr>
        <p:txBody>
          <a:bodyPr/>
          <a:lstStyle>
            <a:lvl1pPr marL="0" indent="0">
              <a:lnSpc>
                <a:spcPct val="130000"/>
              </a:lnSpc>
              <a:spcBef>
                <a:spcPts val="0"/>
              </a:spcBef>
              <a:buNone/>
              <a:defRPr sz="1800" b="0" i="0">
                <a:latin typeface="Corbel" panose="020B0503020204020204" pitchFamily="34" charset="0"/>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dirty="0"/>
              <a:t>Underrubrik</a:t>
            </a:r>
          </a:p>
        </p:txBody>
      </p:sp>
      <p:sp>
        <p:nvSpPr>
          <p:cNvPr id="10" name="Subtitle 2">
            <a:extLst>
              <a:ext uri="{FF2B5EF4-FFF2-40B4-BE49-F238E27FC236}">
                <a16:creationId xmlns:a16="http://schemas.microsoft.com/office/drawing/2014/main" id="{9385068F-3ECE-4D88-948B-15ED065E8015}"/>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81851944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A2 - Horisontell rubrik och vertikal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65F73D1-05DE-46F7-9E43-08A30F532AB7}"/>
              </a:ext>
            </a:extLst>
          </p:cNvPr>
          <p:cNvSpPr>
            <a:spLocks noGrp="1"/>
          </p:cNvSpPr>
          <p:nvPr>
            <p:ph type="title" hasCustomPrompt="1"/>
          </p:nvPr>
        </p:nvSpPr>
        <p:spPr>
          <a:xfrm>
            <a:off x="2157566" y="273845"/>
            <a:ext cx="6315847" cy="479191"/>
          </a:xfrm>
          <a:prstGeom prst="rect">
            <a:avLst/>
          </a:prstGeom>
        </p:spPr>
        <p:txBody>
          <a:bodyPr/>
          <a:lstStyle>
            <a:lvl1pPr algn="r">
              <a:defRPr sz="2400" b="1" i="0" baseline="0">
                <a:latin typeface="Corbel" panose="020B0503020204020204" pitchFamily="34" charset="0"/>
                <a:ea typeface="Corbel" panose="020B0503020204020204" pitchFamily="34" charset="0"/>
                <a:cs typeface="Arial" charset="0"/>
              </a:defRPr>
            </a:lvl1pPr>
          </a:lstStyle>
          <a:p>
            <a:r>
              <a:rPr lang="en-US" dirty="0" err="1"/>
              <a:t>Skriv</a:t>
            </a:r>
            <a:r>
              <a:rPr lang="en-US" dirty="0"/>
              <a:t> </a:t>
            </a:r>
            <a:r>
              <a:rPr lang="en-US" dirty="0" err="1"/>
              <a:t>en</a:t>
            </a:r>
            <a:r>
              <a:rPr lang="en-US" dirty="0"/>
              <a:t> </a:t>
            </a:r>
            <a:r>
              <a:rPr lang="en-US" dirty="0" err="1"/>
              <a:t>rubrik</a:t>
            </a:r>
            <a:r>
              <a:rPr lang="en-US" dirty="0"/>
              <a:t> </a:t>
            </a:r>
            <a:r>
              <a:rPr lang="en-US" dirty="0" err="1"/>
              <a:t>här</a:t>
            </a:r>
            <a:endParaRPr lang="en-US" dirty="0"/>
          </a:p>
        </p:txBody>
      </p:sp>
      <p:sp>
        <p:nvSpPr>
          <p:cNvPr id="8" name="Vertical Text Placeholder 2">
            <a:extLst>
              <a:ext uri="{FF2B5EF4-FFF2-40B4-BE49-F238E27FC236}">
                <a16:creationId xmlns:a16="http://schemas.microsoft.com/office/drawing/2014/main" id="{623428C2-E86A-44FC-8AC9-39E11B0DBE08}"/>
              </a:ext>
            </a:extLst>
          </p:cNvPr>
          <p:cNvSpPr>
            <a:spLocks noGrp="1"/>
          </p:cNvSpPr>
          <p:nvPr>
            <p:ph type="body" orient="vert" idx="1" hasCustomPrompt="1"/>
          </p:nvPr>
        </p:nvSpPr>
        <p:spPr>
          <a:xfrm>
            <a:off x="992220" y="851836"/>
            <a:ext cx="7485301" cy="3780887"/>
          </a:xfrm>
          <a:prstGeom prst="rect">
            <a:avLst/>
          </a:prstGeom>
        </p:spPr>
        <p:txBody>
          <a:bodyPr vert="vert"/>
          <a:lstStyle>
            <a:lvl1pPr>
              <a:defRPr lang="en-US" sz="2000" b="0" i="0" dirty="0">
                <a:latin typeface="Corbel" panose="020B0503020204020204" pitchFamily="34" charset="0"/>
              </a:defRPr>
            </a:lvl1pPr>
            <a:lvl2pPr>
              <a:defRPr lang="en-US" sz="1800" b="0" i="0" dirty="0">
                <a:latin typeface="Corbel" panose="020B0503020204020204" pitchFamily="34" charset="0"/>
              </a:defRPr>
            </a:lvl2pPr>
            <a:lvl3pPr>
              <a:defRPr lang="en-US" sz="1600" b="0" i="0" dirty="0">
                <a:latin typeface="Corbel" panose="020B0503020204020204" pitchFamily="34" charset="0"/>
              </a:defRPr>
            </a:lvl3pPr>
            <a:lvl4pPr>
              <a:defRPr lang="en-US" sz="1600" b="0" i="0" baseline="0" dirty="0">
                <a:latin typeface="Corbel" panose="020B0503020204020204" pitchFamily="34" charset="0"/>
              </a:defRPr>
            </a:lvl4pPr>
            <a:lvl5pPr>
              <a:defRPr lang="en-US" sz="1600" b="0" i="0" dirty="0">
                <a:latin typeface="Corbel" panose="020B0503020204020204" pitchFamily="34" charset="0"/>
              </a:defRPr>
            </a:lvl5pPr>
          </a:lstStyle>
          <a:p>
            <a:pPr lvl="0">
              <a:lnSpc>
                <a:spcPct val="110000"/>
              </a:lnSpc>
            </a:pPr>
            <a:r>
              <a:rPr lang="en-US" dirty="0" err="1"/>
              <a:t>Klicka</a:t>
            </a:r>
            <a:r>
              <a:rPr lang="en-US" dirty="0"/>
              <a:t> </a:t>
            </a:r>
            <a:r>
              <a:rPr lang="en-US" dirty="0" err="1"/>
              <a:t>här</a:t>
            </a:r>
            <a:r>
              <a:rPr lang="en-US" dirty="0"/>
              <a:t> </a:t>
            </a:r>
            <a:r>
              <a:rPr lang="en-US" dirty="0" err="1"/>
              <a:t>för</a:t>
            </a:r>
            <a:r>
              <a:rPr lang="en-US" dirty="0"/>
              <a:t> </a:t>
            </a:r>
            <a:r>
              <a:rPr lang="en-US" dirty="0" err="1"/>
              <a:t>att</a:t>
            </a:r>
            <a:r>
              <a:rPr lang="en-US" dirty="0"/>
              <a:t> </a:t>
            </a:r>
            <a:r>
              <a:rPr lang="en-US" dirty="0" err="1"/>
              <a:t>skapa</a:t>
            </a:r>
            <a:r>
              <a:rPr lang="en-US" dirty="0"/>
              <a:t> </a:t>
            </a:r>
            <a:r>
              <a:rPr lang="en-US" dirty="0" err="1"/>
              <a:t>en</a:t>
            </a:r>
            <a:r>
              <a:rPr lang="en-US" dirty="0"/>
              <a:t> </a:t>
            </a:r>
            <a:r>
              <a:rPr lang="en-US" dirty="0" err="1"/>
              <a:t>punktlista</a:t>
            </a:r>
            <a:endParaRPr lang="en-US" dirty="0"/>
          </a:p>
          <a:p>
            <a:pPr marL="490538" lvl="1" indent="-217488">
              <a:lnSpc>
                <a:spcPct val="110000"/>
              </a:lnSpc>
              <a:spcBef>
                <a:spcPts val="600"/>
              </a:spcBef>
              <a:buSzPct val="80000"/>
              <a:buFont typeface="Corbel" panose="020B0503020204020204" pitchFamily="34" charset="0"/>
              <a:tabLst/>
            </a:pPr>
            <a:r>
              <a:rPr lang="en-US" dirty="0" err="1"/>
              <a:t>Andra</a:t>
            </a:r>
            <a:r>
              <a:rPr lang="en-US" dirty="0"/>
              <a:t> </a:t>
            </a:r>
            <a:r>
              <a:rPr lang="en-US" dirty="0" err="1"/>
              <a:t>nivån</a:t>
            </a:r>
            <a:endParaRPr lang="en-US" dirty="0"/>
          </a:p>
          <a:p>
            <a:pPr marL="763588" lvl="2" indent="-217488">
              <a:lnSpc>
                <a:spcPct val="110000"/>
              </a:lnSpc>
              <a:spcBef>
                <a:spcPts val="600"/>
              </a:spcBef>
              <a:tabLst/>
            </a:pPr>
            <a:r>
              <a:rPr lang="en-US" dirty="0" err="1"/>
              <a:t>Tredje</a:t>
            </a:r>
            <a:r>
              <a:rPr lang="en-US" dirty="0"/>
              <a:t> </a:t>
            </a:r>
            <a:r>
              <a:rPr lang="en-US" dirty="0" err="1"/>
              <a:t>nivån</a:t>
            </a:r>
            <a:endParaRPr lang="en-US" dirty="0"/>
          </a:p>
          <a:p>
            <a:pPr marL="982663" lvl="3" indent="-177800">
              <a:lnSpc>
                <a:spcPct val="110000"/>
              </a:lnSpc>
              <a:spcBef>
                <a:spcPts val="600"/>
              </a:spcBef>
              <a:tabLst/>
            </a:pPr>
            <a:r>
              <a:rPr lang="en-US" dirty="0" err="1"/>
              <a:t>Fjärde</a:t>
            </a:r>
            <a:r>
              <a:rPr lang="en-US" dirty="0"/>
              <a:t> </a:t>
            </a:r>
            <a:r>
              <a:rPr lang="en-US" dirty="0" err="1"/>
              <a:t>nivån</a:t>
            </a:r>
            <a:endParaRPr lang="en-US" dirty="0"/>
          </a:p>
          <a:p>
            <a:pPr marL="1200150" lvl="4" indent="-176213">
              <a:lnSpc>
                <a:spcPct val="110000"/>
              </a:lnSpc>
              <a:spcBef>
                <a:spcPts val="600"/>
              </a:spcBef>
              <a:tabLst/>
            </a:pPr>
            <a:r>
              <a:rPr lang="en-US" dirty="0" err="1"/>
              <a:t>Femte</a:t>
            </a:r>
            <a:r>
              <a:rPr lang="en-US" dirty="0"/>
              <a:t> </a:t>
            </a:r>
            <a:r>
              <a:rPr lang="en-US" dirty="0" err="1"/>
              <a:t>nivån</a:t>
            </a:r>
            <a:endParaRPr lang="en-US" dirty="0"/>
          </a:p>
        </p:txBody>
      </p:sp>
      <p:pic>
        <p:nvPicPr>
          <p:cNvPr id="9" name="Bildobjekt 8">
            <a:extLst>
              <a:ext uri="{FF2B5EF4-FFF2-40B4-BE49-F238E27FC236}">
                <a16:creationId xmlns:a16="http://schemas.microsoft.com/office/drawing/2014/main" id="{77142806-D316-46CF-93B5-E15276F32AC8}"/>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5400000">
            <a:off x="-172628" y="4526948"/>
            <a:ext cx="792974" cy="157470"/>
          </a:xfrm>
          <a:prstGeom prst="rect">
            <a:avLst/>
          </a:prstGeom>
        </p:spPr>
      </p:pic>
      <p:sp>
        <p:nvSpPr>
          <p:cNvPr id="10" name="Subtitle 2">
            <a:extLst>
              <a:ext uri="{FF2B5EF4-FFF2-40B4-BE49-F238E27FC236}">
                <a16:creationId xmlns:a16="http://schemas.microsoft.com/office/drawing/2014/main" id="{03A7F32A-8998-4710-9E3B-6DFF4FBEF473}"/>
              </a:ext>
            </a:extLst>
          </p:cNvPr>
          <p:cNvSpPr>
            <a:spLocks noGrp="1"/>
          </p:cNvSpPr>
          <p:nvPr>
            <p:ph type="subTitle" idx="10" hasCustomPrompt="1"/>
          </p:nvPr>
        </p:nvSpPr>
        <p:spPr>
          <a:xfrm rot="5400000">
            <a:off x="-1143125" y="1451329"/>
            <a:ext cx="2783357" cy="163358"/>
          </a:xfrm>
          <a:prstGeom prst="rect">
            <a:avLst/>
          </a:prstGeom>
        </p:spPr>
        <p:txBody>
          <a:bodyPr/>
          <a:lstStyle>
            <a:lvl1pPr marL="0" indent="0" algn="l">
              <a:buNone/>
              <a:defRPr sz="80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240090820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A2 - Vertikal rubrik och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8" name="Bildobjekt 7">
            <a:extLst>
              <a:ext uri="{FF2B5EF4-FFF2-40B4-BE49-F238E27FC236}">
                <a16:creationId xmlns:a16="http://schemas.microsoft.com/office/drawing/2014/main" id="{2E1BDBFF-15E9-470E-A7EB-4148D3963DA7}"/>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5400000">
            <a:off x="-172628" y="4526948"/>
            <a:ext cx="792974" cy="157470"/>
          </a:xfrm>
          <a:prstGeom prst="rect">
            <a:avLst/>
          </a:prstGeom>
        </p:spPr>
      </p:pic>
      <p:sp>
        <p:nvSpPr>
          <p:cNvPr id="11" name="Subtitle 2">
            <a:extLst>
              <a:ext uri="{FF2B5EF4-FFF2-40B4-BE49-F238E27FC236}">
                <a16:creationId xmlns:a16="http://schemas.microsoft.com/office/drawing/2014/main" id="{A4405302-71D0-4965-8C9B-4F1B88143224}"/>
              </a:ext>
            </a:extLst>
          </p:cNvPr>
          <p:cNvSpPr>
            <a:spLocks noGrp="1"/>
          </p:cNvSpPr>
          <p:nvPr>
            <p:ph type="subTitle" idx="10" hasCustomPrompt="1"/>
          </p:nvPr>
        </p:nvSpPr>
        <p:spPr>
          <a:xfrm rot="5400000">
            <a:off x="-1143125" y="1451329"/>
            <a:ext cx="2783357" cy="163358"/>
          </a:xfrm>
          <a:prstGeom prst="rect">
            <a:avLst/>
          </a:prstGeom>
        </p:spPr>
        <p:txBody>
          <a:bodyPr/>
          <a:lstStyle>
            <a:lvl1pPr marL="0" indent="0" algn="l">
              <a:buNone/>
              <a:defRPr sz="80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
        <p:nvSpPr>
          <p:cNvPr id="9" name="Vertical Title 1">
            <a:extLst>
              <a:ext uri="{FF2B5EF4-FFF2-40B4-BE49-F238E27FC236}">
                <a16:creationId xmlns:a16="http://schemas.microsoft.com/office/drawing/2014/main" id="{E2FB44C8-4919-419E-8A8B-AEB62F98E439}"/>
              </a:ext>
            </a:extLst>
          </p:cNvPr>
          <p:cNvSpPr>
            <a:spLocks noGrp="1"/>
          </p:cNvSpPr>
          <p:nvPr>
            <p:ph type="title" hasCustomPrompt="1"/>
          </p:nvPr>
        </p:nvSpPr>
        <p:spPr>
          <a:xfrm>
            <a:off x="7652034" y="418699"/>
            <a:ext cx="726905" cy="4214024"/>
          </a:xfrm>
          <a:prstGeom prst="rect">
            <a:avLst/>
          </a:prstGeom>
        </p:spPr>
        <p:txBody>
          <a:bodyPr vert="eaVert"/>
          <a:lstStyle>
            <a:lvl1pPr>
              <a:defRPr sz="2400" b="1" i="0">
                <a:latin typeface="Corbel" panose="020B0503020204020204" pitchFamily="34" charset="0"/>
              </a:defRPr>
            </a:lvl1pPr>
          </a:lstStyle>
          <a:p>
            <a:r>
              <a:rPr lang="en-US" dirty="0" err="1"/>
              <a:t>Skriv</a:t>
            </a:r>
            <a:r>
              <a:rPr lang="en-US" dirty="0"/>
              <a:t> </a:t>
            </a:r>
            <a:r>
              <a:rPr lang="en-US" dirty="0" err="1"/>
              <a:t>en</a:t>
            </a:r>
            <a:r>
              <a:rPr lang="en-US" dirty="0"/>
              <a:t> </a:t>
            </a:r>
            <a:r>
              <a:rPr lang="en-US" dirty="0" err="1"/>
              <a:t>rubrik</a:t>
            </a:r>
            <a:r>
              <a:rPr lang="en-US" dirty="0"/>
              <a:t> </a:t>
            </a:r>
            <a:r>
              <a:rPr lang="en-US" dirty="0" err="1"/>
              <a:t>här</a:t>
            </a:r>
            <a:endParaRPr lang="en-US" dirty="0"/>
          </a:p>
        </p:txBody>
      </p:sp>
      <p:sp>
        <p:nvSpPr>
          <p:cNvPr id="10" name="Vertical Text Placeholder 2">
            <a:extLst>
              <a:ext uri="{FF2B5EF4-FFF2-40B4-BE49-F238E27FC236}">
                <a16:creationId xmlns:a16="http://schemas.microsoft.com/office/drawing/2014/main" id="{CA5F55C2-EB4E-45B2-B637-12E61F6C4A42}"/>
              </a:ext>
            </a:extLst>
          </p:cNvPr>
          <p:cNvSpPr>
            <a:spLocks noGrp="1"/>
          </p:cNvSpPr>
          <p:nvPr>
            <p:ph type="body" orient="vert" idx="1" hasCustomPrompt="1"/>
          </p:nvPr>
        </p:nvSpPr>
        <p:spPr>
          <a:xfrm>
            <a:off x="1180288" y="418699"/>
            <a:ext cx="6289067" cy="4214024"/>
          </a:xfrm>
          <a:prstGeom prst="rect">
            <a:avLst/>
          </a:prstGeom>
        </p:spPr>
        <p:txBody>
          <a:bodyPr vert="vert"/>
          <a:lstStyle>
            <a:lvl1pPr>
              <a:defRPr lang="en-US" sz="2000" b="0" i="0" dirty="0">
                <a:latin typeface="Corbel" panose="020B0503020204020204" pitchFamily="34" charset="0"/>
              </a:defRPr>
            </a:lvl1pPr>
            <a:lvl2pPr>
              <a:defRPr lang="en-US" sz="1800" b="0" i="0" dirty="0">
                <a:latin typeface="Corbel" panose="020B0503020204020204" pitchFamily="34" charset="0"/>
              </a:defRPr>
            </a:lvl2pPr>
            <a:lvl3pPr>
              <a:defRPr lang="en-US" sz="1600" b="0" i="0" dirty="0">
                <a:latin typeface="Corbel" panose="020B0503020204020204" pitchFamily="34" charset="0"/>
              </a:defRPr>
            </a:lvl3pPr>
            <a:lvl4pPr>
              <a:defRPr lang="en-US" sz="1600" b="0" i="0" baseline="0" dirty="0">
                <a:latin typeface="Corbel" panose="020B0503020204020204" pitchFamily="34" charset="0"/>
              </a:defRPr>
            </a:lvl4pPr>
            <a:lvl5pPr>
              <a:defRPr lang="en-US" sz="1600" b="0" i="0" dirty="0">
                <a:latin typeface="Corbel" panose="020B0503020204020204" pitchFamily="34" charset="0"/>
              </a:defRPr>
            </a:lvl5pPr>
          </a:lstStyle>
          <a:p>
            <a:pPr lvl="0">
              <a:lnSpc>
                <a:spcPct val="110000"/>
              </a:lnSpc>
            </a:pPr>
            <a:r>
              <a:rPr lang="en-US" dirty="0" err="1"/>
              <a:t>Klicka</a:t>
            </a:r>
            <a:r>
              <a:rPr lang="en-US" dirty="0"/>
              <a:t> </a:t>
            </a:r>
            <a:r>
              <a:rPr lang="en-US" dirty="0" err="1"/>
              <a:t>här</a:t>
            </a:r>
            <a:r>
              <a:rPr lang="en-US" dirty="0"/>
              <a:t> </a:t>
            </a:r>
            <a:r>
              <a:rPr lang="en-US" dirty="0" err="1"/>
              <a:t>för</a:t>
            </a:r>
            <a:r>
              <a:rPr lang="en-US" dirty="0"/>
              <a:t> </a:t>
            </a:r>
            <a:r>
              <a:rPr lang="en-US" dirty="0" err="1"/>
              <a:t>att</a:t>
            </a:r>
            <a:r>
              <a:rPr lang="en-US" dirty="0"/>
              <a:t> </a:t>
            </a:r>
            <a:r>
              <a:rPr lang="en-US" dirty="0" err="1"/>
              <a:t>skapa</a:t>
            </a:r>
            <a:r>
              <a:rPr lang="en-US" dirty="0"/>
              <a:t> </a:t>
            </a:r>
            <a:r>
              <a:rPr lang="en-US" dirty="0" err="1"/>
              <a:t>en</a:t>
            </a:r>
            <a:r>
              <a:rPr lang="en-US" dirty="0"/>
              <a:t> </a:t>
            </a:r>
            <a:r>
              <a:rPr lang="en-US" dirty="0" err="1"/>
              <a:t>punktlista</a:t>
            </a:r>
            <a:endParaRPr lang="en-US" dirty="0"/>
          </a:p>
          <a:p>
            <a:pPr marL="490538" lvl="1" indent="-217488">
              <a:lnSpc>
                <a:spcPct val="110000"/>
              </a:lnSpc>
              <a:spcBef>
                <a:spcPts val="600"/>
              </a:spcBef>
              <a:buSzPct val="80000"/>
              <a:buFont typeface="Corbel" panose="020B0503020204020204" pitchFamily="34" charset="0"/>
              <a:tabLst/>
            </a:pPr>
            <a:r>
              <a:rPr lang="en-US" dirty="0" err="1"/>
              <a:t>Andra</a:t>
            </a:r>
            <a:r>
              <a:rPr lang="en-US" dirty="0"/>
              <a:t> </a:t>
            </a:r>
            <a:r>
              <a:rPr lang="en-US" dirty="0" err="1"/>
              <a:t>nivån</a:t>
            </a:r>
            <a:endParaRPr lang="en-US" dirty="0"/>
          </a:p>
          <a:p>
            <a:pPr marL="763588" lvl="2" indent="-217488">
              <a:lnSpc>
                <a:spcPct val="110000"/>
              </a:lnSpc>
              <a:spcBef>
                <a:spcPts val="600"/>
              </a:spcBef>
              <a:tabLst/>
            </a:pPr>
            <a:r>
              <a:rPr lang="en-US" dirty="0" err="1"/>
              <a:t>Tredje</a:t>
            </a:r>
            <a:r>
              <a:rPr lang="en-US" dirty="0"/>
              <a:t> </a:t>
            </a:r>
            <a:r>
              <a:rPr lang="en-US" dirty="0" err="1"/>
              <a:t>nivån</a:t>
            </a:r>
            <a:endParaRPr lang="en-US" dirty="0"/>
          </a:p>
          <a:p>
            <a:pPr marL="982663" lvl="3" indent="-177800">
              <a:lnSpc>
                <a:spcPct val="110000"/>
              </a:lnSpc>
              <a:spcBef>
                <a:spcPts val="600"/>
              </a:spcBef>
              <a:tabLst/>
            </a:pPr>
            <a:r>
              <a:rPr lang="en-US" dirty="0" err="1"/>
              <a:t>Fjärde</a:t>
            </a:r>
            <a:r>
              <a:rPr lang="en-US" dirty="0"/>
              <a:t> </a:t>
            </a:r>
            <a:r>
              <a:rPr lang="en-US" dirty="0" err="1"/>
              <a:t>nivån</a:t>
            </a:r>
            <a:endParaRPr lang="en-US" dirty="0"/>
          </a:p>
          <a:p>
            <a:pPr marL="1200150" lvl="4" indent="-176213">
              <a:lnSpc>
                <a:spcPct val="110000"/>
              </a:lnSpc>
              <a:spcBef>
                <a:spcPts val="600"/>
              </a:spcBef>
              <a:tabLst/>
            </a:pPr>
            <a:r>
              <a:rPr lang="en-US" dirty="0" err="1"/>
              <a:t>Femte</a:t>
            </a:r>
            <a:r>
              <a:rPr lang="en-US" dirty="0"/>
              <a:t> </a:t>
            </a:r>
            <a:r>
              <a:rPr lang="en-US" dirty="0" err="1"/>
              <a:t>nivån</a:t>
            </a:r>
            <a:endParaRPr lang="en-US" dirty="0"/>
          </a:p>
        </p:txBody>
      </p:sp>
    </p:spTree>
    <p:extLst>
      <p:ext uri="{BB962C8B-B14F-4D97-AF65-F5344CB8AC3E}">
        <p14:creationId xmlns:p14="http://schemas.microsoft.com/office/powerpoint/2010/main" val="22364113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Anpassad layout">
    <p:bg>
      <p:bgPr>
        <a:solidFill>
          <a:schemeClr val="bg1"/>
        </a:solidFill>
        <a:effectLst/>
      </p:bgPr>
    </p:bg>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455A96A-FC56-4B7F-AD44-28845D29033B}"/>
              </a:ext>
            </a:extLst>
          </p:cNvPr>
          <p:cNvSpPr>
            <a:spLocks noGrp="1"/>
          </p:cNvSpPr>
          <p:nvPr>
            <p:ph type="ctrTitle" hasCustomPrompt="1"/>
          </p:nvPr>
        </p:nvSpPr>
        <p:spPr>
          <a:xfrm>
            <a:off x="1143000" y="640388"/>
            <a:ext cx="7315200" cy="501594"/>
          </a:xfrm>
          <a:prstGeom prst="rect">
            <a:avLst/>
          </a:prstGeom>
        </p:spPr>
        <p:txBody>
          <a:bodyPr anchor="ctr" anchorCtr="0">
            <a:normAutofit/>
          </a:bodyPr>
          <a:lstStyle>
            <a:lvl1pPr algn="l">
              <a:defRPr sz="4000" b="1">
                <a:solidFill>
                  <a:schemeClr val="tx1"/>
                </a:solidFill>
                <a:latin typeface="Corbel" panose="020B0503020204020204" pitchFamily="34" charset="0"/>
                <a:ea typeface="Corbel" panose="020B0503020204020204" pitchFamily="34" charset="0"/>
                <a:cs typeface="Arial" charset="0"/>
              </a:defRPr>
            </a:lvl1pPr>
          </a:lstStyle>
          <a:p>
            <a:pPr lvl="0"/>
            <a:r>
              <a:rPr lang="sv-SE" dirty="0"/>
              <a:t>Rubrik på </a:t>
            </a:r>
            <a:r>
              <a:rPr lang="sv-SE" noProof="0" dirty="0"/>
              <a:t>presentationen</a:t>
            </a:r>
          </a:p>
        </p:txBody>
      </p:sp>
      <p:sp>
        <p:nvSpPr>
          <p:cNvPr id="4" name="Subtitle 2">
            <a:extLst>
              <a:ext uri="{FF2B5EF4-FFF2-40B4-BE49-F238E27FC236}">
                <a16:creationId xmlns:a16="http://schemas.microsoft.com/office/drawing/2014/main" id="{E6C8C534-9EC3-40D3-B393-A4CC2AB3D8E7}"/>
              </a:ext>
            </a:extLst>
          </p:cNvPr>
          <p:cNvSpPr>
            <a:spLocks noGrp="1"/>
          </p:cNvSpPr>
          <p:nvPr>
            <p:ph type="subTitle" idx="1" hasCustomPrompt="1"/>
          </p:nvPr>
        </p:nvSpPr>
        <p:spPr>
          <a:xfrm>
            <a:off x="1143004" y="1181351"/>
            <a:ext cx="3573379" cy="209725"/>
          </a:xfrm>
          <a:prstGeom prst="rect">
            <a:avLst/>
          </a:prstGeom>
        </p:spPr>
        <p:txBody>
          <a:bodyPr/>
          <a:lstStyle>
            <a:lvl1pPr marL="0" indent="0" algn="l">
              <a:buNone/>
              <a:defRPr sz="1400">
                <a:solidFill>
                  <a:schemeClr val="tx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err="1"/>
              <a:t>Förnamn</a:t>
            </a:r>
            <a:r>
              <a:rPr lang="en-US" dirty="0"/>
              <a:t> </a:t>
            </a:r>
            <a:r>
              <a:rPr lang="en-US" dirty="0" err="1"/>
              <a:t>Efternamn</a:t>
            </a:r>
            <a:r>
              <a:rPr lang="en-US" dirty="0"/>
              <a:t>, Datum</a:t>
            </a:r>
          </a:p>
        </p:txBody>
      </p:sp>
      <p:sp>
        <p:nvSpPr>
          <p:cNvPr id="5" name="Platshållare för bild 5">
            <a:extLst>
              <a:ext uri="{FF2B5EF4-FFF2-40B4-BE49-F238E27FC236}">
                <a16:creationId xmlns:a16="http://schemas.microsoft.com/office/drawing/2014/main" id="{9CFE1070-3FED-43DC-AB2A-8FC2B8DB74A5}"/>
              </a:ext>
            </a:extLst>
          </p:cNvPr>
          <p:cNvSpPr>
            <a:spLocks noGrp="1"/>
          </p:cNvSpPr>
          <p:nvPr>
            <p:ph type="pic" sz="quarter" idx="10" hasCustomPrompt="1"/>
          </p:nvPr>
        </p:nvSpPr>
        <p:spPr>
          <a:xfrm>
            <a:off x="0" y="1"/>
            <a:ext cx="9144000" cy="5143500"/>
          </a:xfrm>
          <a:prstGeom prst="rect">
            <a:avLst/>
          </a:prstGeom>
        </p:spPr>
        <p:txBody>
          <a:bodyPr/>
          <a:lstStyle>
            <a:lvl1pPr>
              <a:defRPr sz="1800"/>
            </a:lvl1pPr>
          </a:lstStyle>
          <a:p>
            <a:r>
              <a:rPr lang="sv-SE" dirty="0"/>
              <a:t>Klicka på Infoga… Bilder i verktygsfälten ovan för att lägga en bakgrundsbild</a:t>
            </a:r>
          </a:p>
        </p:txBody>
      </p:sp>
    </p:spTree>
    <p:extLst>
      <p:ext uri="{BB962C8B-B14F-4D97-AF65-F5344CB8AC3E}">
        <p14:creationId xmlns:p14="http://schemas.microsoft.com/office/powerpoint/2010/main" val="16351231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2.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pic>
        <p:nvPicPr>
          <p:cNvPr id="2" name="Bildobjekt 1">
            <a:extLst>
              <a:ext uri="{FF2B5EF4-FFF2-40B4-BE49-F238E27FC236}">
                <a16:creationId xmlns:a16="http://schemas.microsoft.com/office/drawing/2014/main" id="{29D5648A-A1A7-457F-8D60-90B3F7A0A22B}"/>
              </a:ext>
            </a:extLst>
          </p:cNvPr>
          <p:cNvPicPr>
            <a:picLocks noChangeAspect="1"/>
          </p:cNvPicPr>
          <p:nvPr userDrawn="1"/>
        </p:nvPicPr>
        <p:blipFill>
          <a:blip r:embed="rId21">
            <a:extLst>
              <a:ext uri="{28A0092B-C50C-407E-A947-70E740481C1C}">
                <a14:useLocalDpi xmlns:a14="http://schemas.microsoft.com/office/drawing/2010/main" val="0"/>
              </a:ext>
            </a:extLst>
          </a:blip>
          <a:stretch>
            <a:fillRect/>
          </a:stretch>
        </p:blipFill>
        <p:spPr>
          <a:xfrm>
            <a:off x="7839075" y="4699291"/>
            <a:ext cx="1018050" cy="202166"/>
          </a:xfrm>
          <a:prstGeom prst="rect">
            <a:avLst/>
          </a:prstGeom>
        </p:spPr>
      </p:pic>
    </p:spTree>
    <p:extLst>
      <p:ext uri="{BB962C8B-B14F-4D97-AF65-F5344CB8AC3E}">
        <p14:creationId xmlns:p14="http://schemas.microsoft.com/office/powerpoint/2010/main" val="1963090532"/>
      </p:ext>
    </p:extLst>
  </p:cSld>
  <p:clrMap bg1="lt1" tx1="dk1" bg2="lt2" tx2="dk2" accent1="accent1" accent2="accent2" accent3="accent3" accent4="accent4" accent5="accent5" accent6="accent6" hlink="hlink" folHlink="folHlink"/>
  <p:sldLayoutIdLst>
    <p:sldLayoutId id="2147483701" r:id="rId1"/>
    <p:sldLayoutId id="2147483717" r:id="rId2"/>
    <p:sldLayoutId id="2147483705" r:id="rId3"/>
    <p:sldLayoutId id="2147483702" r:id="rId4"/>
    <p:sldLayoutId id="2147483706" r:id="rId5"/>
    <p:sldLayoutId id="2147483713" r:id="rId6"/>
    <p:sldLayoutId id="2147483714" r:id="rId7"/>
    <p:sldLayoutId id="2147483715" r:id="rId8"/>
    <p:sldLayoutId id="2147483716" r:id="rId9"/>
    <p:sldLayoutId id="2147483718" r:id="rId10"/>
    <p:sldLayoutId id="2147483719" r:id="rId11"/>
    <p:sldLayoutId id="2147483720" r:id="rId12"/>
    <p:sldLayoutId id="2147483721" r:id="rId13"/>
    <p:sldLayoutId id="2147483722" r:id="rId14"/>
    <p:sldLayoutId id="2147483723" r:id="rId15"/>
    <p:sldLayoutId id="2147483724" r:id="rId16"/>
    <p:sldLayoutId id="2147483725" r:id="rId17"/>
    <p:sldLayoutId id="2147483726" r:id="rId18"/>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6.xml"/><Relationship Id="rId1" Type="http://schemas.openxmlformats.org/officeDocument/2006/relationships/slideLayout" Target="../slideLayouts/slideLayout4.xml"/><Relationship Id="rId4" Type="http://schemas.openxmlformats.org/officeDocument/2006/relationships/image" Target="../media/image17.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8.xml"/><Relationship Id="rId1" Type="http://schemas.openxmlformats.org/officeDocument/2006/relationships/slideLayout" Target="../slideLayouts/slideLayout4.xml"/><Relationship Id="rId4" Type="http://schemas.openxmlformats.org/officeDocument/2006/relationships/chart" Target="../charts/chart3.xml"/></Relationships>
</file>

<file path=ppt/slides/_rels/slide9.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5.xml"/></Relationships>
</file>

<file path=ppt/slides/_rels/slide10.xml.rels><?xml version="1.0" encoding="UTF-8" standalone="yes"?>
<Relationships xmlns="http://schemas.openxmlformats.org/package/2006/relationships"><Relationship Id="rId3" Type="http://schemas.microsoft.com/office/2014/relationships/chartEx" Target="../charts/chartEx1.xml"/><Relationship Id="rId2" Type="http://schemas.openxmlformats.org/officeDocument/2006/relationships/notesSlide" Target="../notesSlides/notesSlide10.xml"/><Relationship Id="rId1" Type="http://schemas.openxmlformats.org/officeDocument/2006/relationships/slideLayout" Target="../slideLayouts/slideLayout4.xml"/><Relationship Id="rId4" Type="http://schemas.openxmlformats.org/officeDocument/2006/relationships/image" Target="../media/image150.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2.xml"/><Relationship Id="rId1" Type="http://schemas.openxmlformats.org/officeDocument/2006/relationships/slideLayout" Target="../slideLayouts/slideLayout4.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13.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13.xml"/><Relationship Id="rId1" Type="http://schemas.openxmlformats.org/officeDocument/2006/relationships/slideLayout" Target="../slideLayouts/slideLayout4.xml"/><Relationship Id="rId4" Type="http://schemas.openxmlformats.org/officeDocument/2006/relationships/chart" Target="../charts/chart7.xml"/></Relationships>
</file>

<file path=ppt/slides/_rels/slide14.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14.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6.xml"/><Relationship Id="rId1" Type="http://schemas.openxmlformats.org/officeDocument/2006/relationships/slideLayout" Target="../slideLayouts/slideLayout4.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chart" Target="../charts/chart12.xml"/><Relationship Id="rId2" Type="http://schemas.openxmlformats.org/officeDocument/2006/relationships/notesSlide" Target="../notesSlides/notesSlide18.xml"/><Relationship Id="rId1" Type="http://schemas.openxmlformats.org/officeDocument/2006/relationships/slideLayout" Target="../slideLayouts/slideLayout4.xml"/><Relationship Id="rId4" Type="http://schemas.openxmlformats.org/officeDocument/2006/relationships/chart" Target="../charts/chart1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microsoft.com/office/2014/relationships/chartEx" Target="../charts/chartEx2.xml"/><Relationship Id="rId2" Type="http://schemas.openxmlformats.org/officeDocument/2006/relationships/notesSlide" Target="../notesSlides/notesSlide20.xml"/><Relationship Id="rId1" Type="http://schemas.openxmlformats.org/officeDocument/2006/relationships/slideLayout" Target="../slideLayouts/slideLayout4.xml"/><Relationship Id="rId4" Type="http://schemas.openxmlformats.org/officeDocument/2006/relationships/image" Target="../media/image180.png"/></Relationships>
</file>

<file path=ppt/slides/_rels/slide21.xml.rels><?xml version="1.0" encoding="UTF-8" standalone="yes"?>
<Relationships xmlns="http://schemas.openxmlformats.org/package/2006/relationships"><Relationship Id="rId3" Type="http://schemas.microsoft.com/office/2014/relationships/chartEx" Target="../charts/chartEx3.xml"/><Relationship Id="rId2" Type="http://schemas.openxmlformats.org/officeDocument/2006/relationships/notesSlide" Target="../notesSlides/notesSlide21.xml"/><Relationship Id="rId1" Type="http://schemas.openxmlformats.org/officeDocument/2006/relationships/slideLayout" Target="../slideLayouts/slideLayout4.xml"/><Relationship Id="rId4" Type="http://schemas.openxmlformats.org/officeDocument/2006/relationships/image" Target="../media/image190.png"/></Relationships>
</file>

<file path=ppt/slides/_rels/slide22.xml.rels><?xml version="1.0" encoding="UTF-8" standalone="yes"?>
<Relationships xmlns="http://schemas.openxmlformats.org/package/2006/relationships"><Relationship Id="rId3" Type="http://schemas.openxmlformats.org/officeDocument/2006/relationships/hyperlink" Target="https://www.innovationsradet.se/vad-vi-gor/rapporter/" TargetMode="External"/><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3.png"/><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AFE26539-73ED-46EE-A8CC-3FFE2A587C5F}"/>
              </a:ext>
            </a:extLst>
          </p:cNvPr>
          <p:cNvSpPr>
            <a:spLocks noGrp="1"/>
          </p:cNvSpPr>
          <p:nvPr>
            <p:ph type="ctrTitle"/>
          </p:nvPr>
        </p:nvSpPr>
        <p:spPr>
          <a:xfrm>
            <a:off x="1353793" y="1239149"/>
            <a:ext cx="6436414" cy="1012774"/>
          </a:xfrm>
        </p:spPr>
        <p:txBody>
          <a:bodyPr/>
          <a:lstStyle/>
          <a:p>
            <a:r>
              <a:rPr lang="sv-SE" b="1" dirty="0"/>
              <a:t>Att visualisera data</a:t>
            </a:r>
          </a:p>
        </p:txBody>
      </p:sp>
      <p:sp>
        <p:nvSpPr>
          <p:cNvPr id="3" name="Underrubrik 2">
            <a:extLst>
              <a:ext uri="{FF2B5EF4-FFF2-40B4-BE49-F238E27FC236}">
                <a16:creationId xmlns:a16="http://schemas.microsoft.com/office/drawing/2014/main" id="{6111CB89-D042-4E28-895C-BF0717768B36}"/>
              </a:ext>
            </a:extLst>
          </p:cNvPr>
          <p:cNvSpPr>
            <a:spLocks noGrp="1"/>
          </p:cNvSpPr>
          <p:nvPr>
            <p:ph type="subTitle" idx="10"/>
          </p:nvPr>
        </p:nvSpPr>
        <p:spPr>
          <a:xfrm>
            <a:off x="726515" y="4198882"/>
            <a:ext cx="3573379" cy="209725"/>
          </a:xfrm>
        </p:spPr>
        <p:txBody>
          <a:bodyPr/>
          <a:lstStyle/>
          <a:p>
            <a:r>
              <a:rPr lang="sv-SE" dirty="0"/>
              <a:t>Ett verktyg i Region Blekinges förbättringsmetodik</a:t>
            </a:r>
          </a:p>
        </p:txBody>
      </p:sp>
    </p:spTree>
    <p:extLst>
      <p:ext uri="{BB962C8B-B14F-4D97-AF65-F5344CB8AC3E}">
        <p14:creationId xmlns:p14="http://schemas.microsoft.com/office/powerpoint/2010/main" val="35558149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2F1D9349-DE8F-4C1B-85F9-F3AD0571587D}"/>
              </a:ext>
            </a:extLst>
          </p:cNvPr>
          <p:cNvSpPr>
            <a:spLocks noGrp="1"/>
          </p:cNvSpPr>
          <p:nvPr>
            <p:ph type="title"/>
          </p:nvPr>
        </p:nvSpPr>
        <p:spPr>
          <a:xfrm>
            <a:off x="689420" y="740647"/>
            <a:ext cx="6625590" cy="516630"/>
          </a:xfrm>
        </p:spPr>
        <p:txBody>
          <a:bodyPr/>
          <a:lstStyle/>
          <a:p>
            <a:r>
              <a:rPr lang="sv-SE" dirty="0"/>
              <a:t>Visualisera data är inte bara diagram</a:t>
            </a:r>
          </a:p>
        </p:txBody>
      </p:sp>
      <p:sp>
        <p:nvSpPr>
          <p:cNvPr id="4" name="Underrubrik 3">
            <a:extLst>
              <a:ext uri="{FF2B5EF4-FFF2-40B4-BE49-F238E27FC236}">
                <a16:creationId xmlns:a16="http://schemas.microsoft.com/office/drawing/2014/main" id="{7F03A425-C84C-48C4-9151-837BC2E56387}"/>
              </a:ext>
            </a:extLst>
          </p:cNvPr>
          <p:cNvSpPr>
            <a:spLocks noGrp="1"/>
          </p:cNvSpPr>
          <p:nvPr>
            <p:ph type="subTitle" idx="10"/>
          </p:nvPr>
        </p:nvSpPr>
        <p:spPr/>
        <p:txBody>
          <a:bodyPr/>
          <a:lstStyle/>
          <a:p>
            <a:endParaRPr lang="sv-SE"/>
          </a:p>
        </p:txBody>
      </p:sp>
      <p:sp>
        <p:nvSpPr>
          <p:cNvPr id="12" name="Platshållare för innehåll 11">
            <a:extLst>
              <a:ext uri="{FF2B5EF4-FFF2-40B4-BE49-F238E27FC236}">
                <a16:creationId xmlns:a16="http://schemas.microsoft.com/office/drawing/2014/main" id="{1210EB30-B9DD-44EE-9872-54ECF8CD2A91}"/>
              </a:ext>
            </a:extLst>
          </p:cNvPr>
          <p:cNvSpPr>
            <a:spLocks noGrp="1"/>
          </p:cNvSpPr>
          <p:nvPr>
            <p:ph idx="1"/>
          </p:nvPr>
        </p:nvSpPr>
        <p:spPr>
          <a:xfrm>
            <a:off x="801755" y="1239348"/>
            <a:ext cx="3754352" cy="3031271"/>
          </a:xfrm>
        </p:spPr>
        <p:txBody>
          <a:bodyPr/>
          <a:lstStyle/>
          <a:p>
            <a:pPr marL="0" indent="0">
              <a:lnSpc>
                <a:spcPct val="100000"/>
              </a:lnSpc>
              <a:buNone/>
            </a:pPr>
            <a:r>
              <a:rPr lang="sv-SE" dirty="0"/>
              <a:t>För att data ska bli meningsfull behöver den sättas i ett sammanhang, en berättelse.</a:t>
            </a:r>
          </a:p>
          <a:p>
            <a:pPr marL="0" indent="0">
              <a:lnSpc>
                <a:spcPct val="100000"/>
              </a:lnSpc>
              <a:buNone/>
            </a:pPr>
            <a:r>
              <a:rPr lang="sv-SE" dirty="0" err="1"/>
              <a:t>Datan</a:t>
            </a:r>
            <a:r>
              <a:rPr lang="sv-SE" dirty="0"/>
              <a:t>, förklarad i en berättelse och visualiserad genom ett diagram gör den meningsfull. </a:t>
            </a:r>
          </a:p>
          <a:p>
            <a:pPr marL="0" indent="0">
              <a:lnSpc>
                <a:spcPct val="100000"/>
              </a:lnSpc>
              <a:buNone/>
            </a:pPr>
            <a:r>
              <a:rPr lang="sv-SE" dirty="0"/>
              <a:t>Kombinationen möjliggör förändring.</a:t>
            </a:r>
          </a:p>
          <a:p>
            <a:pPr marL="0" indent="0">
              <a:lnSpc>
                <a:spcPct val="100000"/>
              </a:lnSpc>
              <a:buNone/>
            </a:pPr>
            <a:endParaRPr lang="sv-SE" dirty="0"/>
          </a:p>
        </p:txBody>
      </p:sp>
      <p:grpSp>
        <p:nvGrpSpPr>
          <p:cNvPr id="23" name="Grupp 22">
            <a:extLst>
              <a:ext uri="{FF2B5EF4-FFF2-40B4-BE49-F238E27FC236}">
                <a16:creationId xmlns:a16="http://schemas.microsoft.com/office/drawing/2014/main" id="{32899781-4B11-4F6C-AC4A-BE1BF87A7D9D}"/>
              </a:ext>
            </a:extLst>
          </p:cNvPr>
          <p:cNvGrpSpPr/>
          <p:nvPr/>
        </p:nvGrpSpPr>
        <p:grpSpPr>
          <a:xfrm>
            <a:off x="4896102" y="546537"/>
            <a:ext cx="3893703" cy="3724082"/>
            <a:chOff x="4896102" y="546537"/>
            <a:chExt cx="3893703" cy="3724082"/>
          </a:xfrm>
        </p:grpSpPr>
        <p:grpSp>
          <p:nvGrpSpPr>
            <p:cNvPr id="8" name="Bild 6" descr="Venndiagram">
              <a:extLst>
                <a:ext uri="{FF2B5EF4-FFF2-40B4-BE49-F238E27FC236}">
                  <a16:creationId xmlns:a16="http://schemas.microsoft.com/office/drawing/2014/main" id="{D9A553A6-AB45-4AB9-B634-A1907C0270CC}"/>
                </a:ext>
              </a:extLst>
            </p:cNvPr>
            <p:cNvGrpSpPr/>
            <p:nvPr/>
          </p:nvGrpSpPr>
          <p:grpSpPr>
            <a:xfrm>
              <a:off x="4896102" y="546537"/>
              <a:ext cx="3893703" cy="3724082"/>
              <a:chOff x="6904161" y="1180890"/>
              <a:chExt cx="1457808" cy="1455345"/>
            </a:xfrm>
          </p:grpSpPr>
          <p:sp>
            <p:nvSpPr>
              <p:cNvPr id="9" name="Frihandsfigur: Form 8">
                <a:extLst>
                  <a:ext uri="{FF2B5EF4-FFF2-40B4-BE49-F238E27FC236}">
                    <a16:creationId xmlns:a16="http://schemas.microsoft.com/office/drawing/2014/main" id="{B476E538-D09C-4CD5-BB4F-A89EE2599994}"/>
                  </a:ext>
                </a:extLst>
              </p:cNvPr>
              <p:cNvSpPr/>
              <p:nvPr/>
            </p:nvSpPr>
            <p:spPr>
              <a:xfrm>
                <a:off x="7186266" y="1180890"/>
                <a:ext cx="893691" cy="571526"/>
              </a:xfrm>
              <a:custGeom>
                <a:avLst/>
                <a:gdLst>
                  <a:gd name="connsiteX0" fmla="*/ 5449 w 893691"/>
                  <a:gd name="connsiteY0" fmla="*/ 512238 h 571526"/>
                  <a:gd name="connsiteX1" fmla="*/ 446846 w 893691"/>
                  <a:gd name="connsiteY1" fmla="*/ 571527 h 571526"/>
                  <a:gd name="connsiteX2" fmla="*/ 888242 w 893691"/>
                  <a:gd name="connsiteY2" fmla="*/ 512238 h 571526"/>
                  <a:gd name="connsiteX3" fmla="*/ 893692 w 893691"/>
                  <a:gd name="connsiteY3" fmla="*/ 446846 h 571526"/>
                  <a:gd name="connsiteX4" fmla="*/ 446846 w 893691"/>
                  <a:gd name="connsiteY4" fmla="*/ 0 h 571526"/>
                  <a:gd name="connsiteX5" fmla="*/ 0 w 893691"/>
                  <a:gd name="connsiteY5" fmla="*/ 446846 h 571526"/>
                  <a:gd name="connsiteX6" fmla="*/ 5449 w 893691"/>
                  <a:gd name="connsiteY6" fmla="*/ 512238 h 5715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3691" h="571526">
                    <a:moveTo>
                      <a:pt x="5449" y="512238"/>
                    </a:moveTo>
                    <a:cubicBezTo>
                      <a:pt x="153909" y="463495"/>
                      <a:pt x="316511" y="485336"/>
                      <a:pt x="446846" y="571527"/>
                    </a:cubicBezTo>
                    <a:cubicBezTo>
                      <a:pt x="577181" y="485336"/>
                      <a:pt x="739783" y="463495"/>
                      <a:pt x="888242" y="512238"/>
                    </a:cubicBezTo>
                    <a:cubicBezTo>
                      <a:pt x="891715" y="490611"/>
                      <a:pt x="893535" y="468750"/>
                      <a:pt x="893692" y="446846"/>
                    </a:cubicBezTo>
                    <a:cubicBezTo>
                      <a:pt x="893692" y="200060"/>
                      <a:pt x="693631" y="0"/>
                      <a:pt x="446846" y="0"/>
                    </a:cubicBezTo>
                    <a:cubicBezTo>
                      <a:pt x="200060" y="0"/>
                      <a:pt x="0" y="200060"/>
                      <a:pt x="0" y="446846"/>
                    </a:cubicBezTo>
                    <a:cubicBezTo>
                      <a:pt x="157" y="468750"/>
                      <a:pt x="1977" y="490611"/>
                      <a:pt x="5449" y="512238"/>
                    </a:cubicBezTo>
                    <a:close/>
                  </a:path>
                </a:pathLst>
              </a:custGeom>
              <a:solidFill>
                <a:schemeClr val="accent6"/>
              </a:solidFill>
              <a:ln w="21729" cap="flat">
                <a:solidFill>
                  <a:schemeClr val="bg1"/>
                </a:solidFill>
                <a:prstDash val="solid"/>
                <a:miter/>
              </a:ln>
            </p:spPr>
            <p:txBody>
              <a:bodyPr rtlCol="0" anchor="ctr"/>
              <a:lstStyle/>
              <a:p>
                <a:pPr algn="ctr"/>
                <a:endParaRPr lang="sv-SE" b="1" dirty="0">
                  <a:solidFill>
                    <a:schemeClr val="bg1"/>
                  </a:solidFill>
                </a:endParaRPr>
              </a:p>
              <a:p>
                <a:pPr algn="ctr"/>
                <a:r>
                  <a:rPr lang="sv-SE" b="1" dirty="0">
                    <a:solidFill>
                      <a:schemeClr val="bg1"/>
                    </a:solidFill>
                  </a:rPr>
                  <a:t>Berättelsen</a:t>
                </a:r>
              </a:p>
            </p:txBody>
          </p:sp>
          <p:sp>
            <p:nvSpPr>
              <p:cNvPr id="10" name="Frihandsfigur: Form 9">
                <a:extLst>
                  <a:ext uri="{FF2B5EF4-FFF2-40B4-BE49-F238E27FC236}">
                    <a16:creationId xmlns:a16="http://schemas.microsoft.com/office/drawing/2014/main" id="{1FA6C081-2F0B-4D9F-92EA-FA401F47A2AE}"/>
                  </a:ext>
                </a:extLst>
              </p:cNvPr>
              <p:cNvSpPr/>
              <p:nvPr/>
            </p:nvSpPr>
            <p:spPr>
              <a:xfrm>
                <a:off x="7688913" y="1792242"/>
                <a:ext cx="673056" cy="843121"/>
              </a:xfrm>
              <a:custGeom>
                <a:avLst/>
                <a:gdLst>
                  <a:gd name="connsiteX0" fmla="*/ 432023 w 673056"/>
                  <a:gd name="connsiteY0" fmla="*/ 436 h 843121"/>
                  <a:gd name="connsiteX1" fmla="*/ 166314 w 673056"/>
                  <a:gd name="connsiteY1" fmla="*/ 305599 h 843121"/>
                  <a:gd name="connsiteX2" fmla="*/ 174379 w 673056"/>
                  <a:gd name="connsiteY2" fmla="*/ 396276 h 843121"/>
                  <a:gd name="connsiteX3" fmla="*/ 0 w 673056"/>
                  <a:gd name="connsiteY3" fmla="*/ 780781 h 843121"/>
                  <a:gd name="connsiteX4" fmla="*/ 226256 w 673056"/>
                  <a:gd name="connsiteY4" fmla="*/ 843122 h 843121"/>
                  <a:gd name="connsiteX5" fmla="*/ 673056 w 673056"/>
                  <a:gd name="connsiteY5" fmla="*/ 396666 h 843121"/>
                  <a:gd name="connsiteX6" fmla="*/ 432023 w 673056"/>
                  <a:gd name="connsiteY6" fmla="*/ 0 h 8431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3056" h="843121">
                    <a:moveTo>
                      <a:pt x="432023" y="436"/>
                    </a:moveTo>
                    <a:cubicBezTo>
                      <a:pt x="388834" y="134169"/>
                      <a:pt x="292834" y="244425"/>
                      <a:pt x="166314" y="305599"/>
                    </a:cubicBezTo>
                    <a:cubicBezTo>
                      <a:pt x="171661" y="335529"/>
                      <a:pt x="174359" y="365873"/>
                      <a:pt x="174379" y="396276"/>
                    </a:cubicBezTo>
                    <a:cubicBezTo>
                      <a:pt x="174403" y="543589"/>
                      <a:pt x="110840" y="683746"/>
                      <a:pt x="0" y="780781"/>
                    </a:cubicBezTo>
                    <a:cubicBezTo>
                      <a:pt x="68415" y="821588"/>
                      <a:pt x="146596" y="843128"/>
                      <a:pt x="226256" y="843122"/>
                    </a:cubicBezTo>
                    <a:cubicBezTo>
                      <a:pt x="472922" y="843218"/>
                      <a:pt x="672961" y="643331"/>
                      <a:pt x="673056" y="396666"/>
                    </a:cubicBezTo>
                    <a:cubicBezTo>
                      <a:pt x="673122" y="229799"/>
                      <a:pt x="580161" y="76814"/>
                      <a:pt x="432023" y="0"/>
                    </a:cubicBezTo>
                    <a:close/>
                  </a:path>
                </a:pathLst>
              </a:custGeom>
              <a:solidFill>
                <a:schemeClr val="accent3"/>
              </a:solidFill>
              <a:ln w="21729" cap="flat">
                <a:noFill/>
                <a:prstDash val="solid"/>
                <a:miter/>
              </a:ln>
            </p:spPr>
            <p:txBody>
              <a:bodyPr rtlCol="0" anchor="ctr"/>
              <a:lstStyle/>
              <a:p>
                <a:pPr algn="ctr"/>
                <a:r>
                  <a:rPr lang="sv-SE" b="1" dirty="0">
                    <a:solidFill>
                      <a:schemeClr val="bg1"/>
                    </a:solidFill>
                  </a:rPr>
                  <a:t>     Bilden</a:t>
                </a:r>
              </a:p>
            </p:txBody>
          </p:sp>
          <p:sp>
            <p:nvSpPr>
              <p:cNvPr id="11" name="Frihandsfigur: Form 10">
                <a:extLst>
                  <a:ext uri="{FF2B5EF4-FFF2-40B4-BE49-F238E27FC236}">
                    <a16:creationId xmlns:a16="http://schemas.microsoft.com/office/drawing/2014/main" id="{0627453E-C972-4D42-8ED4-BEC86B2BF06D}"/>
                  </a:ext>
                </a:extLst>
              </p:cNvPr>
              <p:cNvSpPr/>
              <p:nvPr/>
            </p:nvSpPr>
            <p:spPr>
              <a:xfrm>
                <a:off x="7487723" y="1841940"/>
                <a:ext cx="329575" cy="242605"/>
              </a:xfrm>
              <a:custGeom>
                <a:avLst/>
                <a:gdLst>
                  <a:gd name="connsiteX0" fmla="*/ 290777 w 290776"/>
                  <a:gd name="connsiteY0" fmla="*/ 217974 h 242605"/>
                  <a:gd name="connsiteX1" fmla="*/ 145388 w 290776"/>
                  <a:gd name="connsiteY1" fmla="*/ 0 h 242605"/>
                  <a:gd name="connsiteX2" fmla="*/ 0 w 290776"/>
                  <a:gd name="connsiteY2" fmla="*/ 217974 h 242605"/>
                  <a:gd name="connsiteX3" fmla="*/ 290777 w 290776"/>
                  <a:gd name="connsiteY3" fmla="*/ 217974 h 242605"/>
                </a:gdLst>
                <a:ahLst/>
                <a:cxnLst>
                  <a:cxn ang="0">
                    <a:pos x="connsiteX0" y="connsiteY0"/>
                  </a:cxn>
                  <a:cxn ang="0">
                    <a:pos x="connsiteX1" y="connsiteY1"/>
                  </a:cxn>
                  <a:cxn ang="0">
                    <a:pos x="connsiteX2" y="connsiteY2"/>
                  </a:cxn>
                  <a:cxn ang="0">
                    <a:pos x="connsiteX3" y="connsiteY3"/>
                  </a:cxn>
                </a:cxnLst>
                <a:rect l="l" t="t" r="r" b="b"/>
                <a:pathLst>
                  <a:path w="290776" h="242605">
                    <a:moveTo>
                      <a:pt x="290777" y="217974"/>
                    </a:moveTo>
                    <a:cubicBezTo>
                      <a:pt x="265036" y="132489"/>
                      <a:pt x="214423" y="56606"/>
                      <a:pt x="145388" y="0"/>
                    </a:cubicBezTo>
                    <a:cubicBezTo>
                      <a:pt x="76354" y="56606"/>
                      <a:pt x="25740" y="132489"/>
                      <a:pt x="0" y="217974"/>
                    </a:cubicBezTo>
                    <a:cubicBezTo>
                      <a:pt x="94143" y="250816"/>
                      <a:pt x="196634" y="250816"/>
                      <a:pt x="290777" y="217974"/>
                    </a:cubicBezTo>
                    <a:close/>
                  </a:path>
                </a:pathLst>
              </a:custGeom>
              <a:solidFill>
                <a:schemeClr val="bg1"/>
              </a:solidFill>
              <a:ln w="21729" cap="flat">
                <a:noFill/>
                <a:prstDash val="solid"/>
                <a:miter/>
              </a:ln>
            </p:spPr>
            <p:txBody>
              <a:bodyPr rtlCol="0" anchor="ctr"/>
              <a:lstStyle/>
              <a:p>
                <a:pPr algn="ctr"/>
                <a:endParaRPr lang="sv-SE" sz="1100" b="1" dirty="0"/>
              </a:p>
              <a:p>
                <a:pPr algn="ctr"/>
                <a:r>
                  <a:rPr lang="sv-SE" sz="1100" b="1" dirty="0"/>
                  <a:t>Förändring</a:t>
                </a:r>
              </a:p>
            </p:txBody>
          </p:sp>
          <p:sp>
            <p:nvSpPr>
              <p:cNvPr id="13" name="Frihandsfigur: Form 12">
                <a:extLst>
                  <a:ext uri="{FF2B5EF4-FFF2-40B4-BE49-F238E27FC236}">
                    <a16:creationId xmlns:a16="http://schemas.microsoft.com/office/drawing/2014/main" id="{53E83869-311F-491E-9B50-BDE37F0EC29F}"/>
                  </a:ext>
                </a:extLst>
              </p:cNvPr>
              <p:cNvSpPr/>
              <p:nvPr/>
            </p:nvSpPr>
            <p:spPr>
              <a:xfrm>
                <a:off x="6904161" y="1793114"/>
                <a:ext cx="673149" cy="843121"/>
              </a:xfrm>
              <a:custGeom>
                <a:avLst/>
                <a:gdLst>
                  <a:gd name="connsiteX0" fmla="*/ 446893 w 673149"/>
                  <a:gd name="connsiteY0" fmla="*/ 842686 h 843121"/>
                  <a:gd name="connsiteX1" fmla="*/ 673149 w 673149"/>
                  <a:gd name="connsiteY1" fmla="*/ 780345 h 843121"/>
                  <a:gd name="connsiteX2" fmla="*/ 498771 w 673149"/>
                  <a:gd name="connsiteY2" fmla="*/ 395840 h 843121"/>
                  <a:gd name="connsiteX3" fmla="*/ 506836 w 673149"/>
                  <a:gd name="connsiteY3" fmla="*/ 305163 h 843121"/>
                  <a:gd name="connsiteX4" fmla="*/ 241126 w 673149"/>
                  <a:gd name="connsiteY4" fmla="*/ 0 h 843121"/>
                  <a:gd name="connsiteX5" fmla="*/ 50227 w 673149"/>
                  <a:gd name="connsiteY5" fmla="*/ 602089 h 843121"/>
                  <a:gd name="connsiteX6" fmla="*/ 446893 w 673149"/>
                  <a:gd name="connsiteY6" fmla="*/ 843122 h 8431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3149" h="843121">
                    <a:moveTo>
                      <a:pt x="446893" y="842686"/>
                    </a:moveTo>
                    <a:cubicBezTo>
                      <a:pt x="526554" y="842692"/>
                      <a:pt x="604734" y="821152"/>
                      <a:pt x="673149" y="780345"/>
                    </a:cubicBezTo>
                    <a:cubicBezTo>
                      <a:pt x="562310" y="683310"/>
                      <a:pt x="498747" y="543153"/>
                      <a:pt x="498771" y="395840"/>
                    </a:cubicBezTo>
                    <a:cubicBezTo>
                      <a:pt x="498790" y="365437"/>
                      <a:pt x="501491" y="335093"/>
                      <a:pt x="506836" y="305163"/>
                    </a:cubicBezTo>
                    <a:cubicBezTo>
                      <a:pt x="380315" y="243989"/>
                      <a:pt x="284315" y="133733"/>
                      <a:pt x="241126" y="0"/>
                    </a:cubicBezTo>
                    <a:cubicBezTo>
                      <a:pt x="22148" y="113547"/>
                      <a:pt x="-63320" y="383110"/>
                      <a:pt x="50227" y="602089"/>
                    </a:cubicBezTo>
                    <a:cubicBezTo>
                      <a:pt x="127039" y="750226"/>
                      <a:pt x="280025" y="843187"/>
                      <a:pt x="446893" y="843122"/>
                    </a:cubicBezTo>
                    <a:close/>
                  </a:path>
                </a:pathLst>
              </a:custGeom>
              <a:solidFill>
                <a:schemeClr val="accent1"/>
              </a:solidFill>
              <a:ln w="21729" cap="flat">
                <a:noFill/>
                <a:prstDash val="solid"/>
                <a:miter/>
              </a:ln>
            </p:spPr>
            <p:txBody>
              <a:bodyPr rtlCol="0" anchor="ctr"/>
              <a:lstStyle/>
              <a:p>
                <a:pPr algn="ctr"/>
                <a:r>
                  <a:rPr lang="sv-SE" b="1" dirty="0" err="1">
                    <a:solidFill>
                      <a:schemeClr val="bg1"/>
                    </a:solidFill>
                  </a:rPr>
                  <a:t>Datan</a:t>
                </a:r>
                <a:r>
                  <a:rPr lang="sv-SE" b="1" dirty="0">
                    <a:solidFill>
                      <a:schemeClr val="bg1"/>
                    </a:solidFill>
                  </a:rPr>
                  <a:t>    </a:t>
                </a:r>
              </a:p>
            </p:txBody>
          </p:sp>
          <p:sp>
            <p:nvSpPr>
              <p:cNvPr id="14" name="Frihandsfigur: Form 13">
                <a:extLst>
                  <a:ext uri="{FF2B5EF4-FFF2-40B4-BE49-F238E27FC236}">
                    <a16:creationId xmlns:a16="http://schemas.microsoft.com/office/drawing/2014/main" id="{EEB1ACE0-CF6E-44FD-8FBF-3CCCE64B9963}"/>
                  </a:ext>
                </a:extLst>
              </p:cNvPr>
              <p:cNvSpPr/>
              <p:nvPr/>
            </p:nvSpPr>
            <p:spPr>
              <a:xfrm>
                <a:off x="7468323" y="2123562"/>
                <a:ext cx="329576" cy="411534"/>
              </a:xfrm>
              <a:custGeom>
                <a:avLst/>
                <a:gdLst>
                  <a:gd name="connsiteX0" fmla="*/ 164788 w 329576"/>
                  <a:gd name="connsiteY0" fmla="*/ 411534 h 411534"/>
                  <a:gd name="connsiteX1" fmla="*/ 329576 w 329576"/>
                  <a:gd name="connsiteY1" fmla="*/ 65392 h 411534"/>
                  <a:gd name="connsiteX2" fmla="*/ 324345 w 329576"/>
                  <a:gd name="connsiteY2" fmla="*/ 0 h 411534"/>
                  <a:gd name="connsiteX3" fmla="*/ 5231 w 329576"/>
                  <a:gd name="connsiteY3" fmla="*/ 0 h 411534"/>
                  <a:gd name="connsiteX4" fmla="*/ 0 w 329576"/>
                  <a:gd name="connsiteY4" fmla="*/ 65392 h 411534"/>
                  <a:gd name="connsiteX5" fmla="*/ 164788 w 329576"/>
                  <a:gd name="connsiteY5" fmla="*/ 411534 h 411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9576" h="411534">
                    <a:moveTo>
                      <a:pt x="164788" y="411534"/>
                    </a:moveTo>
                    <a:cubicBezTo>
                      <a:pt x="269062" y="326873"/>
                      <a:pt x="329602" y="199707"/>
                      <a:pt x="329576" y="65392"/>
                    </a:cubicBezTo>
                    <a:cubicBezTo>
                      <a:pt x="329384" y="43499"/>
                      <a:pt x="327636" y="21647"/>
                      <a:pt x="324345" y="0"/>
                    </a:cubicBezTo>
                    <a:cubicBezTo>
                      <a:pt x="220692" y="34008"/>
                      <a:pt x="108884" y="34008"/>
                      <a:pt x="5231" y="0"/>
                    </a:cubicBezTo>
                    <a:cubicBezTo>
                      <a:pt x="1940" y="21647"/>
                      <a:pt x="192" y="43499"/>
                      <a:pt x="0" y="65392"/>
                    </a:cubicBezTo>
                    <a:cubicBezTo>
                      <a:pt x="-26" y="199707"/>
                      <a:pt x="60514" y="326873"/>
                      <a:pt x="164788" y="411534"/>
                    </a:cubicBezTo>
                    <a:close/>
                  </a:path>
                </a:pathLst>
              </a:custGeom>
              <a:solidFill>
                <a:schemeClr val="tx1">
                  <a:lumMod val="50000"/>
                  <a:lumOff val="50000"/>
                </a:schemeClr>
              </a:solidFill>
              <a:ln w="21729" cap="flat">
                <a:noFill/>
                <a:prstDash val="solid"/>
                <a:miter/>
              </a:ln>
            </p:spPr>
            <p:txBody>
              <a:bodyPr rtlCol="0" anchor="ctr"/>
              <a:lstStyle/>
              <a:p>
                <a:pPr algn="ctr"/>
                <a:r>
                  <a:rPr lang="sv-SE" sz="1100" b="1" dirty="0">
                    <a:solidFill>
                      <a:schemeClr val="bg1"/>
                    </a:solidFill>
                  </a:rPr>
                  <a:t>Upplysa</a:t>
                </a:r>
              </a:p>
            </p:txBody>
          </p:sp>
          <p:sp>
            <p:nvSpPr>
              <p:cNvPr id="15" name="Frihandsfigur: Form 14">
                <a:extLst>
                  <a:ext uri="{FF2B5EF4-FFF2-40B4-BE49-F238E27FC236}">
                    <a16:creationId xmlns:a16="http://schemas.microsoft.com/office/drawing/2014/main" id="{2BB8FF48-AD13-4DEB-90A1-98447857BCE9}"/>
                  </a:ext>
                </a:extLst>
              </p:cNvPr>
              <p:cNvSpPr/>
              <p:nvPr/>
            </p:nvSpPr>
            <p:spPr>
              <a:xfrm>
                <a:off x="7690003" y="1742350"/>
                <a:ext cx="370555" cy="290535"/>
              </a:xfrm>
              <a:custGeom>
                <a:avLst/>
                <a:gdLst>
                  <a:gd name="connsiteX0" fmla="*/ 370555 w 370555"/>
                  <a:gd name="connsiteY0" fmla="*/ 24389 h 290535"/>
                  <a:gd name="connsiteX1" fmla="*/ 0 w 370555"/>
                  <a:gd name="connsiteY1" fmla="*/ 61881 h 290535"/>
                  <a:gd name="connsiteX2" fmla="*/ 149966 w 370555"/>
                  <a:gd name="connsiteY2" fmla="*/ 290535 h 290535"/>
                  <a:gd name="connsiteX3" fmla="*/ 370555 w 370555"/>
                  <a:gd name="connsiteY3" fmla="*/ 24389 h 290535"/>
                </a:gdLst>
                <a:ahLst/>
                <a:cxnLst>
                  <a:cxn ang="0">
                    <a:pos x="connsiteX0" y="connsiteY0"/>
                  </a:cxn>
                  <a:cxn ang="0">
                    <a:pos x="connsiteX1" y="connsiteY1"/>
                  </a:cxn>
                  <a:cxn ang="0">
                    <a:pos x="connsiteX2" y="connsiteY2"/>
                  </a:cxn>
                  <a:cxn ang="0">
                    <a:pos x="connsiteX3" y="connsiteY3"/>
                  </a:cxn>
                </a:cxnLst>
                <a:rect l="l" t="t" r="r" b="b"/>
                <a:pathLst>
                  <a:path w="370555" h="290535">
                    <a:moveTo>
                      <a:pt x="370555" y="24389"/>
                    </a:moveTo>
                    <a:cubicBezTo>
                      <a:pt x="247535" y="-18238"/>
                      <a:pt x="111988" y="-4523"/>
                      <a:pt x="0" y="61881"/>
                    </a:cubicBezTo>
                    <a:cubicBezTo>
                      <a:pt x="69760" y="123123"/>
                      <a:pt x="121590" y="202151"/>
                      <a:pt x="149966" y="290535"/>
                    </a:cubicBezTo>
                    <a:cubicBezTo>
                      <a:pt x="256082" y="234832"/>
                      <a:pt x="335509" y="139000"/>
                      <a:pt x="370555" y="24389"/>
                    </a:cubicBezTo>
                    <a:close/>
                  </a:path>
                </a:pathLst>
              </a:custGeom>
              <a:solidFill>
                <a:schemeClr val="tx1">
                  <a:lumMod val="50000"/>
                  <a:lumOff val="50000"/>
                </a:schemeClr>
              </a:solidFill>
              <a:ln w="21729" cap="flat">
                <a:noFill/>
                <a:prstDash val="solid"/>
                <a:miter/>
              </a:ln>
            </p:spPr>
            <p:txBody>
              <a:bodyPr rtlCol="0" anchor="ctr"/>
              <a:lstStyle/>
              <a:p>
                <a:r>
                  <a:rPr lang="sv-SE" sz="1100" dirty="0">
                    <a:solidFill>
                      <a:schemeClr val="bg1"/>
                    </a:solidFill>
                  </a:rPr>
                  <a:t>     Engagera</a:t>
                </a:r>
              </a:p>
            </p:txBody>
          </p:sp>
          <p:sp>
            <p:nvSpPr>
              <p:cNvPr id="16" name="Frihandsfigur: Form 15">
                <a:extLst>
                  <a:ext uri="{FF2B5EF4-FFF2-40B4-BE49-F238E27FC236}">
                    <a16:creationId xmlns:a16="http://schemas.microsoft.com/office/drawing/2014/main" id="{CA5DAB7F-F674-4F70-A184-60C891D34798}"/>
                  </a:ext>
                </a:extLst>
              </p:cNvPr>
              <p:cNvSpPr/>
              <p:nvPr/>
            </p:nvSpPr>
            <p:spPr>
              <a:xfrm>
                <a:off x="7205665" y="1742109"/>
                <a:ext cx="371644" cy="290776"/>
              </a:xfrm>
              <a:custGeom>
                <a:avLst/>
                <a:gdLst>
                  <a:gd name="connsiteX0" fmla="*/ 145388 w 371644"/>
                  <a:gd name="connsiteY0" fmla="*/ 0 h 290776"/>
                  <a:gd name="connsiteX1" fmla="*/ 0 w 371644"/>
                  <a:gd name="connsiteY1" fmla="*/ 24631 h 290776"/>
                  <a:gd name="connsiteX2" fmla="*/ 221679 w 371644"/>
                  <a:gd name="connsiteY2" fmla="*/ 290777 h 290776"/>
                  <a:gd name="connsiteX3" fmla="*/ 371645 w 371644"/>
                  <a:gd name="connsiteY3" fmla="*/ 62123 h 290776"/>
                  <a:gd name="connsiteX4" fmla="*/ 145388 w 371644"/>
                  <a:gd name="connsiteY4" fmla="*/ 0 h 2907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1644" h="290776">
                    <a:moveTo>
                      <a:pt x="145388" y="0"/>
                    </a:moveTo>
                    <a:cubicBezTo>
                      <a:pt x="95898" y="111"/>
                      <a:pt x="46766" y="8433"/>
                      <a:pt x="0" y="24631"/>
                    </a:cubicBezTo>
                    <a:cubicBezTo>
                      <a:pt x="35303" y="139436"/>
                      <a:pt x="115151" y="235298"/>
                      <a:pt x="221679" y="290777"/>
                    </a:cubicBezTo>
                    <a:cubicBezTo>
                      <a:pt x="250055" y="202393"/>
                      <a:pt x="301885" y="123364"/>
                      <a:pt x="371645" y="62123"/>
                    </a:cubicBezTo>
                    <a:cubicBezTo>
                      <a:pt x="303169" y="21481"/>
                      <a:pt x="225016" y="24"/>
                      <a:pt x="145388" y="0"/>
                    </a:cubicBezTo>
                    <a:close/>
                  </a:path>
                </a:pathLst>
              </a:custGeom>
              <a:solidFill>
                <a:schemeClr val="tx1">
                  <a:lumMod val="50000"/>
                  <a:lumOff val="50000"/>
                </a:schemeClr>
              </a:solidFill>
              <a:ln w="21729" cap="flat">
                <a:noFill/>
                <a:prstDash val="solid"/>
                <a:miter/>
              </a:ln>
            </p:spPr>
            <p:txBody>
              <a:bodyPr rtlCol="0" anchor="ctr"/>
              <a:lstStyle/>
              <a:p>
                <a:r>
                  <a:rPr lang="sv-SE" sz="1100" dirty="0">
                    <a:solidFill>
                      <a:schemeClr val="bg1"/>
                    </a:solidFill>
                  </a:rPr>
                  <a:t>    Förklara</a:t>
                </a:r>
              </a:p>
            </p:txBody>
          </p:sp>
        </p:grpSp>
        <p:pic>
          <p:nvPicPr>
            <p:cNvPr id="18" name="Bild 17" descr="Databas">
              <a:extLst>
                <a:ext uri="{FF2B5EF4-FFF2-40B4-BE49-F238E27FC236}">
                  <a16:creationId xmlns:a16="http://schemas.microsoft.com/office/drawing/2014/main" id="{E1DC0A21-5294-46A4-9C9C-0DB47E05D5C5}"/>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476491" y="3426258"/>
              <a:ext cx="637156" cy="637156"/>
            </a:xfrm>
            <a:prstGeom prst="rect">
              <a:avLst/>
            </a:prstGeom>
          </p:spPr>
        </p:pic>
        <p:pic>
          <p:nvPicPr>
            <p:cNvPr id="20" name="Bild 19" descr="Drama">
              <a:extLst>
                <a:ext uri="{FF2B5EF4-FFF2-40B4-BE49-F238E27FC236}">
                  <a16:creationId xmlns:a16="http://schemas.microsoft.com/office/drawing/2014/main" id="{ACF5EE8C-0004-413A-857C-756C849FBCF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545794" y="641360"/>
              <a:ext cx="594564" cy="594564"/>
            </a:xfrm>
            <a:prstGeom prst="rect">
              <a:avLst/>
            </a:prstGeom>
          </p:spPr>
        </p:pic>
        <p:pic>
          <p:nvPicPr>
            <p:cNvPr id="22" name="Bild 21" descr="Stapeldiagram RTL">
              <a:extLst>
                <a:ext uri="{FF2B5EF4-FFF2-40B4-BE49-F238E27FC236}">
                  <a16:creationId xmlns:a16="http://schemas.microsoft.com/office/drawing/2014/main" id="{8438270E-3050-4679-9259-8F05C2B8D453}"/>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7723145" y="3388899"/>
              <a:ext cx="461485" cy="461485"/>
            </a:xfrm>
            <a:prstGeom prst="rect">
              <a:avLst/>
            </a:prstGeom>
          </p:spPr>
        </p:pic>
      </p:grpSp>
    </p:spTree>
    <p:extLst>
      <p:ext uri="{BB962C8B-B14F-4D97-AF65-F5344CB8AC3E}">
        <p14:creationId xmlns:p14="http://schemas.microsoft.com/office/powerpoint/2010/main" val="42371749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091CFCBE-D8E9-49A5-8976-E7FD2F3FB051}"/>
              </a:ext>
            </a:extLst>
          </p:cNvPr>
          <p:cNvSpPr>
            <a:spLocks noGrp="1"/>
          </p:cNvSpPr>
          <p:nvPr>
            <p:ph type="title"/>
          </p:nvPr>
        </p:nvSpPr>
        <p:spPr>
          <a:xfrm>
            <a:off x="971550" y="740647"/>
            <a:ext cx="6877050" cy="516630"/>
          </a:xfrm>
        </p:spPr>
        <p:txBody>
          <a:bodyPr/>
          <a:lstStyle/>
          <a:p>
            <a:r>
              <a:rPr lang="sv-SE" dirty="0"/>
              <a:t>Översikt olika diagram för att visualisera data</a:t>
            </a:r>
          </a:p>
        </p:txBody>
      </p:sp>
      <p:sp>
        <p:nvSpPr>
          <p:cNvPr id="3" name="Platshållare för innehåll 2">
            <a:extLst>
              <a:ext uri="{FF2B5EF4-FFF2-40B4-BE49-F238E27FC236}">
                <a16:creationId xmlns:a16="http://schemas.microsoft.com/office/drawing/2014/main" id="{F3D77482-03FA-4421-931B-93C3B5D47023}"/>
              </a:ext>
            </a:extLst>
          </p:cNvPr>
          <p:cNvSpPr>
            <a:spLocks noGrp="1"/>
          </p:cNvSpPr>
          <p:nvPr>
            <p:ph idx="1"/>
          </p:nvPr>
        </p:nvSpPr>
        <p:spPr>
          <a:xfrm>
            <a:off x="812799" y="1251169"/>
            <a:ext cx="8060267" cy="2692857"/>
          </a:xfrm>
        </p:spPr>
        <p:txBody>
          <a:bodyPr/>
          <a:lstStyle/>
          <a:p>
            <a:r>
              <a:rPr lang="sv-SE" sz="1600" dirty="0"/>
              <a:t>Stapeldiagram – ger snabbt en bild av hur data fördelas, och vart tyngdpunkten finns</a:t>
            </a:r>
          </a:p>
          <a:p>
            <a:r>
              <a:rPr lang="sv-SE" sz="1600" dirty="0"/>
              <a:t>Linjediagram – ger en bild av hur data fördelar sig över tid och ger möjlighet att se trender, 	cykler och mönster i data.</a:t>
            </a:r>
          </a:p>
          <a:p>
            <a:r>
              <a:rPr lang="sv-SE" sz="1600" dirty="0"/>
              <a:t>Sambanddiagram/spridningsdiagram/punktdiagram/</a:t>
            </a:r>
            <a:r>
              <a:rPr lang="sv-SE" sz="1600" dirty="0" err="1"/>
              <a:t>sambandsplot</a:t>
            </a:r>
            <a:r>
              <a:rPr lang="sv-SE" sz="1600" dirty="0"/>
              <a:t> – visar om det finns ett 	samband mellan två variabler.</a:t>
            </a:r>
          </a:p>
          <a:p>
            <a:r>
              <a:rPr lang="sv-SE" sz="1600" dirty="0"/>
              <a:t>Cirkel eller tårtdiagram – visar andelar på ett enkelt sätt</a:t>
            </a:r>
          </a:p>
          <a:p>
            <a:r>
              <a:rPr lang="sv-SE" sz="1600" dirty="0"/>
              <a:t>Paretodiagram – ger en överblick över vilket som är mest vanligt förekommande</a:t>
            </a:r>
          </a:p>
          <a:p>
            <a:r>
              <a:rPr lang="sv-SE" sz="1600" dirty="0"/>
              <a:t>Styrdiagram – filtrerar ut signalerna från det brus som den slumpmässiga variationen ger</a:t>
            </a:r>
          </a:p>
          <a:p>
            <a:endParaRPr lang="sv-SE" sz="1600" dirty="0"/>
          </a:p>
          <a:p>
            <a:pPr marL="0" indent="0">
              <a:buNone/>
            </a:pPr>
            <a:endParaRPr lang="sv-SE" sz="1600" dirty="0"/>
          </a:p>
        </p:txBody>
      </p:sp>
      <p:sp>
        <p:nvSpPr>
          <p:cNvPr id="4" name="Underrubrik 3">
            <a:extLst>
              <a:ext uri="{FF2B5EF4-FFF2-40B4-BE49-F238E27FC236}">
                <a16:creationId xmlns:a16="http://schemas.microsoft.com/office/drawing/2014/main" id="{6FD01F65-85C2-4524-AA2A-5E008F7DDC10}"/>
              </a:ext>
            </a:extLst>
          </p:cNvPr>
          <p:cNvSpPr>
            <a:spLocks noGrp="1"/>
          </p:cNvSpPr>
          <p:nvPr>
            <p:ph type="subTitle" idx="10"/>
          </p:nvPr>
        </p:nvSpPr>
        <p:spPr/>
        <p:txBody>
          <a:bodyPr/>
          <a:lstStyle/>
          <a:p>
            <a:endParaRPr lang="sv-SE"/>
          </a:p>
        </p:txBody>
      </p:sp>
    </p:spTree>
    <p:extLst>
      <p:ext uri="{BB962C8B-B14F-4D97-AF65-F5344CB8AC3E}">
        <p14:creationId xmlns:p14="http://schemas.microsoft.com/office/powerpoint/2010/main" val="38089789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3735AB45-6EEB-4184-AA66-A40E41504C8E}"/>
              </a:ext>
            </a:extLst>
          </p:cNvPr>
          <p:cNvSpPr>
            <a:spLocks noGrp="1"/>
          </p:cNvSpPr>
          <p:nvPr>
            <p:ph type="title"/>
          </p:nvPr>
        </p:nvSpPr>
        <p:spPr/>
        <p:txBody>
          <a:bodyPr/>
          <a:lstStyle/>
          <a:p>
            <a:r>
              <a:rPr lang="sv-SE" dirty="0"/>
              <a:t>Hur gör man ett diagram</a:t>
            </a:r>
          </a:p>
        </p:txBody>
      </p:sp>
      <p:sp>
        <p:nvSpPr>
          <p:cNvPr id="4" name="Underrubrik 3">
            <a:extLst>
              <a:ext uri="{FF2B5EF4-FFF2-40B4-BE49-F238E27FC236}">
                <a16:creationId xmlns:a16="http://schemas.microsoft.com/office/drawing/2014/main" id="{F399E11A-EBE7-4D1D-BF34-FA90C8264816}"/>
              </a:ext>
            </a:extLst>
          </p:cNvPr>
          <p:cNvSpPr>
            <a:spLocks noGrp="1"/>
          </p:cNvSpPr>
          <p:nvPr>
            <p:ph type="subTitle" idx="10"/>
          </p:nvPr>
        </p:nvSpPr>
        <p:spPr/>
        <p:txBody>
          <a:bodyPr/>
          <a:lstStyle/>
          <a:p>
            <a:endParaRPr lang="sv-SE"/>
          </a:p>
        </p:txBody>
      </p:sp>
      <p:sp>
        <p:nvSpPr>
          <p:cNvPr id="5" name="Platshållare för innehåll 11">
            <a:extLst>
              <a:ext uri="{FF2B5EF4-FFF2-40B4-BE49-F238E27FC236}">
                <a16:creationId xmlns:a16="http://schemas.microsoft.com/office/drawing/2014/main" id="{11AC5ECB-B477-4E49-8437-399E058CD8F1}"/>
              </a:ext>
            </a:extLst>
          </p:cNvPr>
          <p:cNvSpPr>
            <a:spLocks noGrp="1"/>
          </p:cNvSpPr>
          <p:nvPr>
            <p:ph idx="1"/>
          </p:nvPr>
        </p:nvSpPr>
        <p:spPr>
          <a:xfrm>
            <a:off x="1036320" y="1455419"/>
            <a:ext cx="7328747" cy="2549313"/>
          </a:xfrm>
        </p:spPr>
        <p:txBody>
          <a:bodyPr/>
          <a:lstStyle/>
          <a:p>
            <a:pPr marL="0" indent="0">
              <a:buNone/>
            </a:pPr>
            <a:r>
              <a:rPr lang="sv-SE" dirty="0"/>
              <a:t>Vet finns olika sätt att göra diagram. Ett sätt är att använda Excel.</a:t>
            </a:r>
          </a:p>
          <a:p>
            <a:pPr marL="449263"/>
            <a:r>
              <a:rPr lang="sv-SE" dirty="0"/>
              <a:t>Förbereda datamaterial och mata det in i Excel</a:t>
            </a:r>
          </a:p>
          <a:p>
            <a:pPr marL="449263"/>
            <a:r>
              <a:rPr lang="sv-SE" dirty="0"/>
              <a:t>Markera relevant område och välj diagramtyp</a:t>
            </a:r>
          </a:p>
          <a:p>
            <a:pPr marL="449263"/>
            <a:r>
              <a:rPr lang="sv-SE" dirty="0"/>
              <a:t>Förfina diagrambeteckningar</a:t>
            </a:r>
          </a:p>
          <a:p>
            <a:pPr marL="449263"/>
            <a:r>
              <a:rPr lang="sv-SE" dirty="0"/>
              <a:t>Lek lite, och prova olika saker för att poängtera din berättelse</a:t>
            </a:r>
          </a:p>
          <a:p>
            <a:pPr marL="0" indent="0">
              <a:buNone/>
            </a:pPr>
            <a:r>
              <a:rPr lang="sv-SE" dirty="0"/>
              <a:t>Det finns gott om beskrivningar på nätet. </a:t>
            </a:r>
          </a:p>
        </p:txBody>
      </p:sp>
    </p:spTree>
    <p:extLst>
      <p:ext uri="{BB962C8B-B14F-4D97-AF65-F5344CB8AC3E}">
        <p14:creationId xmlns:p14="http://schemas.microsoft.com/office/powerpoint/2010/main" val="26566513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2F1D9349-DE8F-4C1B-85F9-F3AD0571587D}"/>
              </a:ext>
            </a:extLst>
          </p:cNvPr>
          <p:cNvSpPr>
            <a:spLocks noGrp="1"/>
          </p:cNvSpPr>
          <p:nvPr>
            <p:ph type="title"/>
          </p:nvPr>
        </p:nvSpPr>
        <p:spPr/>
        <p:txBody>
          <a:bodyPr/>
          <a:lstStyle/>
          <a:p>
            <a:r>
              <a:rPr lang="sv-SE" dirty="0"/>
              <a:t>Stapeldiagram</a:t>
            </a:r>
          </a:p>
        </p:txBody>
      </p:sp>
      <p:sp>
        <p:nvSpPr>
          <p:cNvPr id="4" name="Underrubrik 3">
            <a:extLst>
              <a:ext uri="{FF2B5EF4-FFF2-40B4-BE49-F238E27FC236}">
                <a16:creationId xmlns:a16="http://schemas.microsoft.com/office/drawing/2014/main" id="{7F03A425-C84C-48C4-9151-837BC2E56387}"/>
              </a:ext>
            </a:extLst>
          </p:cNvPr>
          <p:cNvSpPr>
            <a:spLocks noGrp="1"/>
          </p:cNvSpPr>
          <p:nvPr>
            <p:ph type="subTitle" idx="10"/>
          </p:nvPr>
        </p:nvSpPr>
        <p:spPr/>
        <p:txBody>
          <a:bodyPr/>
          <a:lstStyle/>
          <a:p>
            <a:endParaRPr lang="sv-SE"/>
          </a:p>
        </p:txBody>
      </p:sp>
      <p:sp>
        <p:nvSpPr>
          <p:cNvPr id="12" name="Platshållare för innehåll 11">
            <a:extLst>
              <a:ext uri="{FF2B5EF4-FFF2-40B4-BE49-F238E27FC236}">
                <a16:creationId xmlns:a16="http://schemas.microsoft.com/office/drawing/2014/main" id="{1210EB30-B9DD-44EE-9872-54ECF8CD2A91}"/>
              </a:ext>
            </a:extLst>
          </p:cNvPr>
          <p:cNvSpPr>
            <a:spLocks noGrp="1"/>
          </p:cNvSpPr>
          <p:nvPr>
            <p:ph idx="1"/>
          </p:nvPr>
        </p:nvSpPr>
        <p:spPr>
          <a:xfrm>
            <a:off x="883920" y="1251169"/>
            <a:ext cx="8176260" cy="2558831"/>
          </a:xfrm>
        </p:spPr>
        <p:txBody>
          <a:bodyPr/>
          <a:lstStyle/>
          <a:p>
            <a:r>
              <a:rPr lang="sv-SE" dirty="0"/>
              <a:t>Ett (lodrätt) stapeldiagram  visar skillnaden mellan olika faktorer.</a:t>
            </a:r>
          </a:p>
          <a:p>
            <a:r>
              <a:rPr lang="sv-SE" dirty="0"/>
              <a:t>Användbart för data som inte är siffror (enkät med olika svarsmöjligheter).</a:t>
            </a:r>
          </a:p>
          <a:p>
            <a:r>
              <a:rPr lang="sv-SE" dirty="0"/>
              <a:t>Bra för svängningar över tiden (antal patienter, sålda biljetter senaste åren).</a:t>
            </a:r>
          </a:p>
          <a:p>
            <a:r>
              <a:rPr lang="sv-SE" dirty="0"/>
              <a:t>Jämförelse mellan månader eller åren (intäktsskillnad).</a:t>
            </a:r>
          </a:p>
          <a:p>
            <a:r>
              <a:rPr lang="sv-SE" dirty="0"/>
              <a:t>Enskilda värden är av intresse.</a:t>
            </a:r>
          </a:p>
        </p:txBody>
      </p:sp>
    </p:spTree>
    <p:extLst>
      <p:ext uri="{BB962C8B-B14F-4D97-AF65-F5344CB8AC3E}">
        <p14:creationId xmlns:p14="http://schemas.microsoft.com/office/powerpoint/2010/main" val="32958278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2F1D9349-DE8F-4C1B-85F9-F3AD0571587D}"/>
              </a:ext>
            </a:extLst>
          </p:cNvPr>
          <p:cNvSpPr>
            <a:spLocks noGrp="1"/>
          </p:cNvSpPr>
          <p:nvPr>
            <p:ph type="title"/>
          </p:nvPr>
        </p:nvSpPr>
        <p:spPr>
          <a:xfrm>
            <a:off x="556260" y="673266"/>
            <a:ext cx="3855720" cy="516630"/>
          </a:xfrm>
        </p:spPr>
        <p:txBody>
          <a:bodyPr/>
          <a:lstStyle/>
          <a:p>
            <a:pPr algn="ctr"/>
            <a:r>
              <a:rPr lang="sv-SE" dirty="0"/>
              <a:t>Stapeldiagram</a:t>
            </a:r>
          </a:p>
        </p:txBody>
      </p:sp>
      <p:sp>
        <p:nvSpPr>
          <p:cNvPr id="4" name="Underrubrik 3">
            <a:extLst>
              <a:ext uri="{FF2B5EF4-FFF2-40B4-BE49-F238E27FC236}">
                <a16:creationId xmlns:a16="http://schemas.microsoft.com/office/drawing/2014/main" id="{7F03A425-C84C-48C4-9151-837BC2E56387}"/>
              </a:ext>
            </a:extLst>
          </p:cNvPr>
          <p:cNvSpPr>
            <a:spLocks noGrp="1"/>
          </p:cNvSpPr>
          <p:nvPr>
            <p:ph type="subTitle" idx="10"/>
          </p:nvPr>
        </p:nvSpPr>
        <p:spPr/>
        <p:txBody>
          <a:bodyPr/>
          <a:lstStyle/>
          <a:p>
            <a:endParaRPr lang="sv-SE"/>
          </a:p>
        </p:txBody>
      </p:sp>
      <p:graphicFrame>
        <p:nvGraphicFramePr>
          <p:cNvPr id="10" name="Diagram 9">
            <a:extLst>
              <a:ext uri="{FF2B5EF4-FFF2-40B4-BE49-F238E27FC236}">
                <a16:creationId xmlns:a16="http://schemas.microsoft.com/office/drawing/2014/main" id="{369C3B13-9FDD-480D-BE15-CA9EF29D609D}"/>
              </a:ext>
            </a:extLst>
          </p:cNvPr>
          <p:cNvGraphicFramePr>
            <a:graphicFrameLocks/>
          </p:cNvGraphicFramePr>
          <p:nvPr/>
        </p:nvGraphicFramePr>
        <p:xfrm>
          <a:off x="396240" y="1189896"/>
          <a:ext cx="4175760" cy="2700995"/>
        </p:xfrm>
        <a:graphic>
          <a:graphicData uri="http://schemas.openxmlformats.org/drawingml/2006/chart">
            <c:chart xmlns:c="http://schemas.openxmlformats.org/drawingml/2006/chart" xmlns:r="http://schemas.openxmlformats.org/officeDocument/2006/relationships" r:id="rId3"/>
          </a:graphicData>
        </a:graphic>
      </p:graphicFrame>
      <p:sp>
        <p:nvSpPr>
          <p:cNvPr id="7" name="Rubrik 1">
            <a:extLst>
              <a:ext uri="{FF2B5EF4-FFF2-40B4-BE49-F238E27FC236}">
                <a16:creationId xmlns:a16="http://schemas.microsoft.com/office/drawing/2014/main" id="{27288C2F-4B72-4780-AE25-774A1F08DF7E}"/>
              </a:ext>
            </a:extLst>
          </p:cNvPr>
          <p:cNvSpPr txBox="1">
            <a:spLocks/>
          </p:cNvSpPr>
          <p:nvPr/>
        </p:nvSpPr>
        <p:spPr>
          <a:xfrm>
            <a:off x="5006340" y="671913"/>
            <a:ext cx="3855720" cy="516630"/>
          </a:xfrm>
          <a:prstGeom prst="rect">
            <a:avLst/>
          </a:prstGeom>
        </p:spPr>
        <p:txBody>
          <a:bodyPr/>
          <a:lstStyle>
            <a:lvl1pPr algn="l" defTabSz="914400" rtl="0" eaLnBrk="1" latinLnBrk="0" hangingPunct="1">
              <a:lnSpc>
                <a:spcPct val="90000"/>
              </a:lnSpc>
              <a:spcBef>
                <a:spcPct val="0"/>
              </a:spcBef>
              <a:buNone/>
              <a:defRPr sz="2400" b="1" i="0" kern="1200" baseline="0">
                <a:solidFill>
                  <a:schemeClr val="tx1"/>
                </a:solidFill>
                <a:latin typeface="Corbel" panose="020B0503020204020204" pitchFamily="34" charset="0"/>
                <a:ea typeface="+mj-ea"/>
                <a:cs typeface="+mj-cs"/>
              </a:defRPr>
            </a:lvl1pPr>
          </a:lstStyle>
          <a:p>
            <a:pPr algn="ctr"/>
            <a:r>
              <a:rPr lang="sv-SE" dirty="0"/>
              <a:t>Histogram</a:t>
            </a:r>
          </a:p>
        </p:txBody>
      </p:sp>
      <p:pic>
        <p:nvPicPr>
          <p:cNvPr id="9" name="Bildobjekt 8">
            <a:extLst>
              <a:ext uri="{FF2B5EF4-FFF2-40B4-BE49-F238E27FC236}">
                <a16:creationId xmlns:a16="http://schemas.microsoft.com/office/drawing/2014/main" id="{11188187-E2F7-4194-B8F0-2A9966D64BB3}"/>
              </a:ext>
            </a:extLst>
          </p:cNvPr>
          <p:cNvPicPr>
            <a:picLocks noChangeAspect="1"/>
          </p:cNvPicPr>
          <p:nvPr/>
        </p:nvPicPr>
        <p:blipFill>
          <a:blip r:embed="rId4"/>
          <a:stretch>
            <a:fillRect/>
          </a:stretch>
        </p:blipFill>
        <p:spPr>
          <a:xfrm>
            <a:off x="4848225" y="1261873"/>
            <a:ext cx="4171950" cy="2619375"/>
          </a:xfrm>
          <a:prstGeom prst="rect">
            <a:avLst/>
          </a:prstGeom>
        </p:spPr>
      </p:pic>
      <p:sp>
        <p:nvSpPr>
          <p:cNvPr id="11" name="Rektangel 10">
            <a:extLst>
              <a:ext uri="{FF2B5EF4-FFF2-40B4-BE49-F238E27FC236}">
                <a16:creationId xmlns:a16="http://schemas.microsoft.com/office/drawing/2014/main" id="{2E045172-03BD-4E0C-B889-486709AA6CA7}"/>
              </a:ext>
            </a:extLst>
          </p:cNvPr>
          <p:cNvSpPr/>
          <p:nvPr/>
        </p:nvSpPr>
        <p:spPr>
          <a:xfrm>
            <a:off x="5276876" y="3890892"/>
            <a:ext cx="2736823" cy="276999"/>
          </a:xfrm>
          <a:prstGeom prst="rect">
            <a:avLst/>
          </a:prstGeom>
        </p:spPr>
        <p:txBody>
          <a:bodyPr wrap="square">
            <a:spAutoFit/>
          </a:bodyPr>
          <a:lstStyle/>
          <a:p>
            <a:r>
              <a:rPr lang="sv-SE" sz="1200" dirty="0"/>
              <a:t>https://eddler.se/lektioner/histogram/</a:t>
            </a:r>
          </a:p>
        </p:txBody>
      </p:sp>
    </p:spTree>
    <p:extLst>
      <p:ext uri="{BB962C8B-B14F-4D97-AF65-F5344CB8AC3E}">
        <p14:creationId xmlns:p14="http://schemas.microsoft.com/office/powerpoint/2010/main" val="798082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2F1D9349-DE8F-4C1B-85F9-F3AD0571587D}"/>
              </a:ext>
            </a:extLst>
          </p:cNvPr>
          <p:cNvSpPr>
            <a:spLocks noGrp="1"/>
          </p:cNvSpPr>
          <p:nvPr>
            <p:ph type="title"/>
          </p:nvPr>
        </p:nvSpPr>
        <p:spPr>
          <a:xfrm>
            <a:off x="971550" y="382530"/>
            <a:ext cx="5972948" cy="516630"/>
          </a:xfrm>
        </p:spPr>
        <p:txBody>
          <a:bodyPr/>
          <a:lstStyle/>
          <a:p>
            <a:r>
              <a:rPr lang="sv-SE" dirty="0"/>
              <a:t>Olika varianter av stapeldiagram</a:t>
            </a:r>
          </a:p>
        </p:txBody>
      </p:sp>
      <p:sp>
        <p:nvSpPr>
          <p:cNvPr id="4" name="Underrubrik 3">
            <a:extLst>
              <a:ext uri="{FF2B5EF4-FFF2-40B4-BE49-F238E27FC236}">
                <a16:creationId xmlns:a16="http://schemas.microsoft.com/office/drawing/2014/main" id="{7F03A425-C84C-48C4-9151-837BC2E56387}"/>
              </a:ext>
            </a:extLst>
          </p:cNvPr>
          <p:cNvSpPr>
            <a:spLocks noGrp="1"/>
          </p:cNvSpPr>
          <p:nvPr>
            <p:ph type="subTitle" idx="10"/>
          </p:nvPr>
        </p:nvSpPr>
        <p:spPr/>
        <p:txBody>
          <a:bodyPr/>
          <a:lstStyle/>
          <a:p>
            <a:endParaRPr lang="sv-SE"/>
          </a:p>
        </p:txBody>
      </p:sp>
      <p:sp>
        <p:nvSpPr>
          <p:cNvPr id="12" name="Platshållare för innehåll 11">
            <a:extLst>
              <a:ext uri="{FF2B5EF4-FFF2-40B4-BE49-F238E27FC236}">
                <a16:creationId xmlns:a16="http://schemas.microsoft.com/office/drawing/2014/main" id="{1210EB30-B9DD-44EE-9872-54ECF8CD2A91}"/>
              </a:ext>
            </a:extLst>
          </p:cNvPr>
          <p:cNvSpPr>
            <a:spLocks noGrp="1"/>
          </p:cNvSpPr>
          <p:nvPr>
            <p:ph idx="1"/>
          </p:nvPr>
        </p:nvSpPr>
        <p:spPr>
          <a:xfrm>
            <a:off x="472440" y="948690"/>
            <a:ext cx="8473440" cy="3246120"/>
          </a:xfrm>
        </p:spPr>
        <p:txBody>
          <a:bodyPr/>
          <a:lstStyle/>
          <a:p>
            <a:r>
              <a:rPr lang="sv-SE" sz="1800" dirty="0"/>
              <a:t>Histogram – ett verktyg för att snabbt få en bild av hur data fördelas. Framförallt vill man se egenskaper så som tyngdpunkt (var hittar vi de flesta data) och hur data fördelas.</a:t>
            </a:r>
          </a:p>
          <a:p>
            <a:r>
              <a:rPr lang="sv-SE" sz="1800" dirty="0"/>
              <a:t>Grupperat stapeldiagram – visar olika värden för samma kategorier bredvid varandra och kan används om utveckling över tiden.</a:t>
            </a:r>
          </a:p>
          <a:p>
            <a:r>
              <a:rPr lang="sv-SE" sz="1800" dirty="0"/>
              <a:t>Staplat stapeldiagram – är ett additiv variant som visar olika delar av en helhet.</a:t>
            </a:r>
          </a:p>
          <a:p>
            <a:r>
              <a:rPr lang="sv-SE" sz="1800" dirty="0"/>
              <a:t>Stolpdiagram – har smalare staplar och visar frekvens av olika värden.</a:t>
            </a:r>
          </a:p>
          <a:p>
            <a:r>
              <a:rPr lang="sv-SE" sz="1800" dirty="0"/>
              <a:t>Vågrätt stapeldiagram – är en omvänd stapeldiagram för rangordna data.</a:t>
            </a:r>
          </a:p>
          <a:p>
            <a:r>
              <a:rPr lang="sv-SE" sz="1800" dirty="0"/>
              <a:t>Vattenfallsdiagram – visar olika delar (positiva och negativa) av ett resultat.</a:t>
            </a:r>
          </a:p>
        </p:txBody>
      </p:sp>
    </p:spTree>
    <p:extLst>
      <p:ext uri="{BB962C8B-B14F-4D97-AF65-F5344CB8AC3E}">
        <p14:creationId xmlns:p14="http://schemas.microsoft.com/office/powerpoint/2010/main" val="16065853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Underrubrik 3">
            <a:extLst>
              <a:ext uri="{FF2B5EF4-FFF2-40B4-BE49-F238E27FC236}">
                <a16:creationId xmlns:a16="http://schemas.microsoft.com/office/drawing/2014/main" id="{7F03A425-C84C-48C4-9151-837BC2E56387}"/>
              </a:ext>
            </a:extLst>
          </p:cNvPr>
          <p:cNvSpPr>
            <a:spLocks noGrp="1"/>
          </p:cNvSpPr>
          <p:nvPr>
            <p:ph type="subTitle" idx="10"/>
          </p:nvPr>
        </p:nvSpPr>
        <p:spPr/>
        <p:txBody>
          <a:bodyPr/>
          <a:lstStyle/>
          <a:p>
            <a:endParaRPr lang="sv-SE"/>
          </a:p>
        </p:txBody>
      </p:sp>
      <p:sp>
        <p:nvSpPr>
          <p:cNvPr id="13" name="Rubrik 1">
            <a:extLst>
              <a:ext uri="{FF2B5EF4-FFF2-40B4-BE49-F238E27FC236}">
                <a16:creationId xmlns:a16="http://schemas.microsoft.com/office/drawing/2014/main" id="{BB044D2E-2C4D-43B6-A957-FBE2B06C368C}"/>
              </a:ext>
            </a:extLst>
          </p:cNvPr>
          <p:cNvSpPr txBox="1">
            <a:spLocks/>
          </p:cNvSpPr>
          <p:nvPr/>
        </p:nvSpPr>
        <p:spPr>
          <a:xfrm>
            <a:off x="4994910" y="629664"/>
            <a:ext cx="3855720" cy="516630"/>
          </a:xfrm>
          <a:prstGeom prst="rect">
            <a:avLst/>
          </a:prstGeom>
        </p:spPr>
        <p:txBody>
          <a:bodyPr/>
          <a:lstStyle>
            <a:lvl1pPr algn="l" defTabSz="914400" rtl="0" eaLnBrk="1" latinLnBrk="0" hangingPunct="1">
              <a:lnSpc>
                <a:spcPct val="90000"/>
              </a:lnSpc>
              <a:spcBef>
                <a:spcPct val="0"/>
              </a:spcBef>
              <a:buNone/>
              <a:defRPr sz="2400" b="1" i="0" kern="1200" baseline="0">
                <a:solidFill>
                  <a:schemeClr val="tx1"/>
                </a:solidFill>
                <a:latin typeface="Corbel" panose="020B0503020204020204" pitchFamily="34" charset="0"/>
                <a:ea typeface="+mj-ea"/>
                <a:cs typeface="+mj-cs"/>
              </a:defRPr>
            </a:lvl1pPr>
          </a:lstStyle>
          <a:p>
            <a:pPr algn="ctr"/>
            <a:r>
              <a:rPr lang="sv-SE" dirty="0"/>
              <a:t>Staplat stapeldiagram</a:t>
            </a:r>
          </a:p>
        </p:txBody>
      </p:sp>
      <p:sp>
        <p:nvSpPr>
          <p:cNvPr id="11" name="Rubrik 1">
            <a:extLst>
              <a:ext uri="{FF2B5EF4-FFF2-40B4-BE49-F238E27FC236}">
                <a16:creationId xmlns:a16="http://schemas.microsoft.com/office/drawing/2014/main" id="{31909061-5047-46F6-9CCC-C46130368C44}"/>
              </a:ext>
            </a:extLst>
          </p:cNvPr>
          <p:cNvSpPr txBox="1">
            <a:spLocks/>
          </p:cNvSpPr>
          <p:nvPr/>
        </p:nvSpPr>
        <p:spPr>
          <a:xfrm>
            <a:off x="495300" y="613071"/>
            <a:ext cx="3855720" cy="516630"/>
          </a:xfrm>
          <a:prstGeom prst="rect">
            <a:avLst/>
          </a:prstGeom>
        </p:spPr>
        <p:txBody>
          <a:bodyPr/>
          <a:lstStyle>
            <a:lvl1pPr algn="l" defTabSz="914400" rtl="0" eaLnBrk="1" latinLnBrk="0" hangingPunct="1">
              <a:lnSpc>
                <a:spcPct val="90000"/>
              </a:lnSpc>
              <a:spcBef>
                <a:spcPct val="0"/>
              </a:spcBef>
              <a:buNone/>
              <a:defRPr sz="2400" b="1" i="0" kern="1200" baseline="0">
                <a:solidFill>
                  <a:schemeClr val="tx1"/>
                </a:solidFill>
                <a:latin typeface="Corbel" panose="020B0503020204020204" pitchFamily="34" charset="0"/>
                <a:ea typeface="+mj-ea"/>
                <a:cs typeface="+mj-cs"/>
              </a:defRPr>
            </a:lvl1pPr>
          </a:lstStyle>
          <a:p>
            <a:pPr algn="ctr"/>
            <a:r>
              <a:rPr lang="sv-SE" dirty="0"/>
              <a:t>Grupperat stapeldiagram</a:t>
            </a:r>
          </a:p>
        </p:txBody>
      </p:sp>
      <p:graphicFrame>
        <p:nvGraphicFramePr>
          <p:cNvPr id="12" name="Diagram 11">
            <a:extLst>
              <a:ext uri="{FF2B5EF4-FFF2-40B4-BE49-F238E27FC236}">
                <a16:creationId xmlns:a16="http://schemas.microsoft.com/office/drawing/2014/main" id="{F70A1257-7797-499D-AD27-F3C313CB8F05}"/>
              </a:ext>
            </a:extLst>
          </p:cNvPr>
          <p:cNvGraphicFramePr>
            <a:graphicFrameLocks/>
          </p:cNvGraphicFramePr>
          <p:nvPr/>
        </p:nvGraphicFramePr>
        <p:xfrm>
          <a:off x="335280" y="1371423"/>
          <a:ext cx="4175760" cy="27432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5" name="Diagram 14">
            <a:extLst>
              <a:ext uri="{FF2B5EF4-FFF2-40B4-BE49-F238E27FC236}">
                <a16:creationId xmlns:a16="http://schemas.microsoft.com/office/drawing/2014/main" id="{7EFD96FE-DB36-448B-BFB7-F9AF2ADB66AB}"/>
              </a:ext>
            </a:extLst>
          </p:cNvPr>
          <p:cNvGraphicFramePr>
            <a:graphicFrameLocks/>
          </p:cNvGraphicFramePr>
          <p:nvPr/>
        </p:nvGraphicFramePr>
        <p:xfrm>
          <a:off x="4762500" y="1371423"/>
          <a:ext cx="4320540" cy="2743200"/>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6304705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Underrubrik 3">
            <a:extLst>
              <a:ext uri="{FF2B5EF4-FFF2-40B4-BE49-F238E27FC236}">
                <a16:creationId xmlns:a16="http://schemas.microsoft.com/office/drawing/2014/main" id="{7F03A425-C84C-48C4-9151-837BC2E56387}"/>
              </a:ext>
            </a:extLst>
          </p:cNvPr>
          <p:cNvSpPr>
            <a:spLocks noGrp="1"/>
          </p:cNvSpPr>
          <p:nvPr>
            <p:ph type="subTitle" idx="10"/>
          </p:nvPr>
        </p:nvSpPr>
        <p:spPr/>
        <p:txBody>
          <a:bodyPr/>
          <a:lstStyle/>
          <a:p>
            <a:endParaRPr lang="sv-SE"/>
          </a:p>
        </p:txBody>
      </p:sp>
      <p:sp>
        <p:nvSpPr>
          <p:cNvPr id="13" name="Rubrik 1">
            <a:extLst>
              <a:ext uri="{FF2B5EF4-FFF2-40B4-BE49-F238E27FC236}">
                <a16:creationId xmlns:a16="http://schemas.microsoft.com/office/drawing/2014/main" id="{BB044D2E-2C4D-43B6-A957-FBE2B06C368C}"/>
              </a:ext>
            </a:extLst>
          </p:cNvPr>
          <p:cNvSpPr txBox="1">
            <a:spLocks/>
          </p:cNvSpPr>
          <p:nvPr/>
        </p:nvSpPr>
        <p:spPr>
          <a:xfrm>
            <a:off x="5227320" y="854793"/>
            <a:ext cx="3855720" cy="516630"/>
          </a:xfrm>
          <a:prstGeom prst="rect">
            <a:avLst/>
          </a:prstGeom>
        </p:spPr>
        <p:txBody>
          <a:bodyPr/>
          <a:lstStyle>
            <a:lvl1pPr algn="l" defTabSz="914400" rtl="0" eaLnBrk="1" latinLnBrk="0" hangingPunct="1">
              <a:lnSpc>
                <a:spcPct val="90000"/>
              </a:lnSpc>
              <a:spcBef>
                <a:spcPct val="0"/>
              </a:spcBef>
              <a:buNone/>
              <a:defRPr sz="2400" b="1" i="0" kern="1200" baseline="0">
                <a:solidFill>
                  <a:schemeClr val="tx1"/>
                </a:solidFill>
                <a:latin typeface="Corbel" panose="020B0503020204020204" pitchFamily="34" charset="0"/>
                <a:ea typeface="+mj-ea"/>
                <a:cs typeface="+mj-cs"/>
              </a:defRPr>
            </a:lvl1pPr>
          </a:lstStyle>
          <a:p>
            <a:pPr algn="ctr"/>
            <a:r>
              <a:rPr lang="sv-SE" dirty="0"/>
              <a:t>Vågrätt stapeldiagram</a:t>
            </a:r>
          </a:p>
        </p:txBody>
      </p:sp>
      <p:sp>
        <p:nvSpPr>
          <p:cNvPr id="11" name="Rubrik 1">
            <a:extLst>
              <a:ext uri="{FF2B5EF4-FFF2-40B4-BE49-F238E27FC236}">
                <a16:creationId xmlns:a16="http://schemas.microsoft.com/office/drawing/2014/main" id="{31909061-5047-46F6-9CCC-C46130368C44}"/>
              </a:ext>
            </a:extLst>
          </p:cNvPr>
          <p:cNvSpPr txBox="1">
            <a:spLocks/>
          </p:cNvSpPr>
          <p:nvPr/>
        </p:nvSpPr>
        <p:spPr>
          <a:xfrm>
            <a:off x="586740" y="854793"/>
            <a:ext cx="3855720" cy="516630"/>
          </a:xfrm>
          <a:prstGeom prst="rect">
            <a:avLst/>
          </a:prstGeom>
        </p:spPr>
        <p:txBody>
          <a:bodyPr/>
          <a:lstStyle>
            <a:lvl1pPr algn="l" defTabSz="914400" rtl="0" eaLnBrk="1" latinLnBrk="0" hangingPunct="1">
              <a:lnSpc>
                <a:spcPct val="90000"/>
              </a:lnSpc>
              <a:spcBef>
                <a:spcPct val="0"/>
              </a:spcBef>
              <a:buNone/>
              <a:defRPr sz="2400" b="1" i="0" kern="1200" baseline="0">
                <a:solidFill>
                  <a:schemeClr val="tx1"/>
                </a:solidFill>
                <a:latin typeface="Corbel" panose="020B0503020204020204" pitchFamily="34" charset="0"/>
                <a:ea typeface="+mj-ea"/>
                <a:cs typeface="+mj-cs"/>
              </a:defRPr>
            </a:lvl1pPr>
          </a:lstStyle>
          <a:p>
            <a:pPr algn="ctr"/>
            <a:r>
              <a:rPr lang="sv-SE" dirty="0"/>
              <a:t>Stolpdiagram</a:t>
            </a:r>
          </a:p>
        </p:txBody>
      </p:sp>
      <p:graphicFrame>
        <p:nvGraphicFramePr>
          <p:cNvPr id="7" name="Diagram 6">
            <a:extLst>
              <a:ext uri="{FF2B5EF4-FFF2-40B4-BE49-F238E27FC236}">
                <a16:creationId xmlns:a16="http://schemas.microsoft.com/office/drawing/2014/main" id="{66A941EF-B839-41A1-959F-C023FE510DC9}"/>
              </a:ext>
            </a:extLst>
          </p:cNvPr>
          <p:cNvGraphicFramePr>
            <a:graphicFrameLocks/>
          </p:cNvGraphicFramePr>
          <p:nvPr/>
        </p:nvGraphicFramePr>
        <p:xfrm>
          <a:off x="4442460" y="1303020"/>
          <a:ext cx="4572000" cy="27432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Diagram 7">
            <a:extLst>
              <a:ext uri="{FF2B5EF4-FFF2-40B4-BE49-F238E27FC236}">
                <a16:creationId xmlns:a16="http://schemas.microsoft.com/office/drawing/2014/main" id="{5CD121C8-A7F7-4672-9296-46EF73AFA609}"/>
              </a:ext>
            </a:extLst>
          </p:cNvPr>
          <p:cNvGraphicFramePr>
            <a:graphicFrameLocks/>
          </p:cNvGraphicFramePr>
          <p:nvPr/>
        </p:nvGraphicFramePr>
        <p:xfrm>
          <a:off x="0" y="1518836"/>
          <a:ext cx="4373880" cy="287790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100567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Underrubrik 3">
            <a:extLst>
              <a:ext uri="{FF2B5EF4-FFF2-40B4-BE49-F238E27FC236}">
                <a16:creationId xmlns:a16="http://schemas.microsoft.com/office/drawing/2014/main" id="{7F03A425-C84C-48C4-9151-837BC2E56387}"/>
              </a:ext>
            </a:extLst>
          </p:cNvPr>
          <p:cNvSpPr>
            <a:spLocks noGrp="1"/>
          </p:cNvSpPr>
          <p:nvPr>
            <p:ph type="subTitle" idx="10"/>
          </p:nvPr>
        </p:nvSpPr>
        <p:spPr/>
        <p:txBody>
          <a:bodyPr/>
          <a:lstStyle/>
          <a:p>
            <a:endParaRPr lang="sv-SE"/>
          </a:p>
        </p:txBody>
      </p:sp>
      <p:sp>
        <p:nvSpPr>
          <p:cNvPr id="11" name="Rubrik 1">
            <a:extLst>
              <a:ext uri="{FF2B5EF4-FFF2-40B4-BE49-F238E27FC236}">
                <a16:creationId xmlns:a16="http://schemas.microsoft.com/office/drawing/2014/main" id="{31909061-5047-46F6-9CCC-C46130368C44}"/>
              </a:ext>
            </a:extLst>
          </p:cNvPr>
          <p:cNvSpPr txBox="1">
            <a:spLocks/>
          </p:cNvSpPr>
          <p:nvPr/>
        </p:nvSpPr>
        <p:spPr>
          <a:xfrm>
            <a:off x="2644140" y="338163"/>
            <a:ext cx="3855720" cy="516630"/>
          </a:xfrm>
          <a:prstGeom prst="rect">
            <a:avLst/>
          </a:prstGeom>
        </p:spPr>
        <p:txBody>
          <a:bodyPr/>
          <a:lstStyle>
            <a:lvl1pPr algn="l" defTabSz="914400" rtl="0" eaLnBrk="1" latinLnBrk="0" hangingPunct="1">
              <a:lnSpc>
                <a:spcPct val="90000"/>
              </a:lnSpc>
              <a:spcBef>
                <a:spcPct val="0"/>
              </a:spcBef>
              <a:buNone/>
              <a:defRPr sz="2400" b="1" i="0" kern="1200" baseline="0">
                <a:solidFill>
                  <a:schemeClr val="tx1"/>
                </a:solidFill>
                <a:latin typeface="Corbel" panose="020B0503020204020204" pitchFamily="34" charset="0"/>
                <a:ea typeface="+mj-ea"/>
                <a:cs typeface="+mj-cs"/>
              </a:defRPr>
            </a:lvl1pPr>
          </a:lstStyle>
          <a:p>
            <a:pPr algn="ctr"/>
            <a:r>
              <a:rPr lang="sv-SE" dirty="0"/>
              <a:t>Vattenfallsdiagram</a:t>
            </a:r>
          </a:p>
        </p:txBody>
      </p:sp>
      <mc:AlternateContent xmlns:mc="http://schemas.openxmlformats.org/markup-compatibility/2006" xmlns:cx4="http://schemas.microsoft.com/office/drawing/2016/5/10/chartex">
        <mc:Choice Requires="cx4">
          <p:graphicFrame>
            <p:nvGraphicFramePr>
              <p:cNvPr id="7" name="Diagram 6">
                <a:extLst>
                  <a:ext uri="{FF2B5EF4-FFF2-40B4-BE49-F238E27FC236}">
                    <a16:creationId xmlns:a16="http://schemas.microsoft.com/office/drawing/2014/main" id="{85D64BE7-5E30-4F5E-B562-84C1B9F58833}"/>
                  </a:ext>
                </a:extLst>
              </p:cNvPr>
              <p:cNvGraphicFramePr/>
              <p:nvPr/>
            </p:nvGraphicFramePr>
            <p:xfrm>
              <a:off x="1712594" y="794385"/>
              <a:ext cx="5587366" cy="3554730"/>
            </p:xfrm>
            <a:graphic>
              <a:graphicData uri="http://schemas.microsoft.com/office/drawing/2014/chartex">
                <cx:chart xmlns:cx="http://schemas.microsoft.com/office/drawing/2014/chartex" xmlns:r="http://schemas.openxmlformats.org/officeDocument/2006/relationships" r:id="rId3"/>
              </a:graphicData>
            </a:graphic>
          </p:graphicFrame>
        </mc:Choice>
        <mc:Fallback xmlns="">
          <p:pic>
            <p:nvPicPr>
              <p:cNvPr id="7" name="Diagram 6">
                <a:extLst>
                  <a:ext uri="{FF2B5EF4-FFF2-40B4-BE49-F238E27FC236}">
                    <a16:creationId xmlns:a16="http://schemas.microsoft.com/office/drawing/2014/main" id="{85D64BE7-5E30-4F5E-B562-84C1B9F58833}"/>
                  </a:ext>
                </a:extLst>
              </p:cNvPr>
              <p:cNvPicPr>
                <a:picLocks noGrp="1" noRot="1" noChangeAspect="1" noMove="1" noResize="1" noEditPoints="1" noAdjustHandles="1" noChangeArrowheads="1" noChangeShapeType="1"/>
              </p:cNvPicPr>
              <p:nvPr/>
            </p:nvPicPr>
            <p:blipFill>
              <a:blip r:embed="rId4"/>
              <a:stretch>
                <a:fillRect/>
              </a:stretch>
            </p:blipFill>
            <p:spPr>
              <a:xfrm>
                <a:off x="1712594" y="794385"/>
                <a:ext cx="5587366" cy="3554730"/>
              </a:xfrm>
              <a:prstGeom prst="rect">
                <a:avLst/>
              </a:prstGeom>
            </p:spPr>
          </p:pic>
        </mc:Fallback>
      </mc:AlternateContent>
    </p:spTree>
    <p:extLst>
      <p:ext uri="{BB962C8B-B14F-4D97-AF65-F5344CB8AC3E}">
        <p14:creationId xmlns:p14="http://schemas.microsoft.com/office/powerpoint/2010/main" val="6960759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2F1D9349-DE8F-4C1B-85F9-F3AD0571587D}"/>
              </a:ext>
            </a:extLst>
          </p:cNvPr>
          <p:cNvSpPr>
            <a:spLocks noGrp="1"/>
          </p:cNvSpPr>
          <p:nvPr>
            <p:ph type="title"/>
          </p:nvPr>
        </p:nvSpPr>
        <p:spPr/>
        <p:txBody>
          <a:bodyPr/>
          <a:lstStyle/>
          <a:p>
            <a:r>
              <a:rPr lang="sv-SE" dirty="0"/>
              <a:t>Linjediagram</a:t>
            </a:r>
          </a:p>
        </p:txBody>
      </p:sp>
      <p:sp>
        <p:nvSpPr>
          <p:cNvPr id="4" name="Underrubrik 3">
            <a:extLst>
              <a:ext uri="{FF2B5EF4-FFF2-40B4-BE49-F238E27FC236}">
                <a16:creationId xmlns:a16="http://schemas.microsoft.com/office/drawing/2014/main" id="{7F03A425-C84C-48C4-9151-837BC2E56387}"/>
              </a:ext>
            </a:extLst>
          </p:cNvPr>
          <p:cNvSpPr>
            <a:spLocks noGrp="1"/>
          </p:cNvSpPr>
          <p:nvPr>
            <p:ph type="subTitle" idx="10"/>
          </p:nvPr>
        </p:nvSpPr>
        <p:spPr/>
        <p:txBody>
          <a:bodyPr/>
          <a:lstStyle/>
          <a:p>
            <a:endParaRPr lang="sv-SE"/>
          </a:p>
        </p:txBody>
      </p:sp>
      <p:sp>
        <p:nvSpPr>
          <p:cNvPr id="12" name="Platshållare för innehåll 11">
            <a:extLst>
              <a:ext uri="{FF2B5EF4-FFF2-40B4-BE49-F238E27FC236}">
                <a16:creationId xmlns:a16="http://schemas.microsoft.com/office/drawing/2014/main" id="{1210EB30-B9DD-44EE-9872-54ECF8CD2A91}"/>
              </a:ext>
            </a:extLst>
          </p:cNvPr>
          <p:cNvSpPr>
            <a:spLocks noGrp="1"/>
          </p:cNvSpPr>
          <p:nvPr>
            <p:ph idx="1"/>
          </p:nvPr>
        </p:nvSpPr>
        <p:spPr>
          <a:xfrm>
            <a:off x="883920" y="1251169"/>
            <a:ext cx="7452360" cy="2558831"/>
          </a:xfrm>
        </p:spPr>
        <p:txBody>
          <a:bodyPr/>
          <a:lstStyle/>
          <a:p>
            <a:pPr marL="0" indent="0">
              <a:buNone/>
            </a:pPr>
            <a:r>
              <a:rPr lang="sv-SE" dirty="0"/>
              <a:t>Linjediagram ger en bild av hur data fördelar sig över tid och ger möjlighet att se trender, cykler och mönster i data. Linjediagrammet är effektivt och bör vara en del i en grundläggande analys.</a:t>
            </a:r>
          </a:p>
          <a:p>
            <a:pPr marL="0" indent="0">
              <a:buNone/>
            </a:pPr>
            <a:r>
              <a:rPr lang="sv-SE" dirty="0"/>
              <a:t>Bra för visualisering av stor datamängd över tid. Möjlighet att se om två faktorer har ett samband med en primär och en sekundäraxel. (kombinerat diagram)</a:t>
            </a:r>
          </a:p>
          <a:p>
            <a:pPr marL="0" indent="0">
              <a:buNone/>
            </a:pPr>
            <a:r>
              <a:rPr lang="sv-SE" dirty="0"/>
              <a:t>En variant av linjediagram är ett </a:t>
            </a:r>
            <a:r>
              <a:rPr lang="sv-SE" dirty="0" err="1"/>
              <a:t>ytdiagram</a:t>
            </a:r>
            <a:r>
              <a:rPr lang="sv-SE" dirty="0"/>
              <a:t> med överlappande eller staplade ytor (bra för jämförelse av flera tidsserier).</a:t>
            </a:r>
          </a:p>
          <a:p>
            <a:pPr marL="0" indent="0">
              <a:buNone/>
            </a:pPr>
            <a:endParaRPr lang="sv-SE" dirty="0"/>
          </a:p>
        </p:txBody>
      </p:sp>
    </p:spTree>
    <p:extLst>
      <p:ext uri="{BB962C8B-B14F-4D97-AF65-F5344CB8AC3E}">
        <p14:creationId xmlns:p14="http://schemas.microsoft.com/office/powerpoint/2010/main" val="8440190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2F1D9349-DE8F-4C1B-85F9-F3AD0571587D}"/>
              </a:ext>
            </a:extLst>
          </p:cNvPr>
          <p:cNvSpPr>
            <a:spLocks noGrp="1"/>
          </p:cNvSpPr>
          <p:nvPr>
            <p:ph type="title"/>
          </p:nvPr>
        </p:nvSpPr>
        <p:spPr>
          <a:xfrm>
            <a:off x="971550" y="382530"/>
            <a:ext cx="5972948" cy="516630"/>
          </a:xfrm>
        </p:spPr>
        <p:txBody>
          <a:bodyPr/>
          <a:lstStyle/>
          <a:p>
            <a:r>
              <a:rPr lang="sv-SE" dirty="0"/>
              <a:t>Olika varianter av linjediagram</a:t>
            </a:r>
          </a:p>
        </p:txBody>
      </p:sp>
      <p:sp>
        <p:nvSpPr>
          <p:cNvPr id="4" name="Underrubrik 3">
            <a:extLst>
              <a:ext uri="{FF2B5EF4-FFF2-40B4-BE49-F238E27FC236}">
                <a16:creationId xmlns:a16="http://schemas.microsoft.com/office/drawing/2014/main" id="{7F03A425-C84C-48C4-9151-837BC2E56387}"/>
              </a:ext>
            </a:extLst>
          </p:cNvPr>
          <p:cNvSpPr>
            <a:spLocks noGrp="1"/>
          </p:cNvSpPr>
          <p:nvPr>
            <p:ph type="subTitle" idx="10"/>
          </p:nvPr>
        </p:nvSpPr>
        <p:spPr/>
        <p:txBody>
          <a:bodyPr/>
          <a:lstStyle/>
          <a:p>
            <a:endParaRPr lang="sv-SE"/>
          </a:p>
        </p:txBody>
      </p:sp>
      <p:sp>
        <p:nvSpPr>
          <p:cNvPr id="12" name="Platshållare för innehåll 11">
            <a:extLst>
              <a:ext uri="{FF2B5EF4-FFF2-40B4-BE49-F238E27FC236}">
                <a16:creationId xmlns:a16="http://schemas.microsoft.com/office/drawing/2014/main" id="{1210EB30-B9DD-44EE-9872-54ECF8CD2A91}"/>
              </a:ext>
            </a:extLst>
          </p:cNvPr>
          <p:cNvSpPr>
            <a:spLocks noGrp="1"/>
          </p:cNvSpPr>
          <p:nvPr>
            <p:ph idx="1"/>
          </p:nvPr>
        </p:nvSpPr>
        <p:spPr>
          <a:xfrm>
            <a:off x="472440" y="1015640"/>
            <a:ext cx="3983813" cy="1674125"/>
          </a:xfrm>
        </p:spPr>
        <p:txBody>
          <a:bodyPr/>
          <a:lstStyle/>
          <a:p>
            <a:r>
              <a:rPr lang="sv-SE" sz="2400" dirty="0"/>
              <a:t>Linjediagram</a:t>
            </a:r>
          </a:p>
          <a:p>
            <a:r>
              <a:rPr lang="sv-SE" sz="2400" dirty="0" err="1"/>
              <a:t>Ytdiagram</a:t>
            </a:r>
            <a:r>
              <a:rPr lang="sv-SE" sz="2400" dirty="0"/>
              <a:t> </a:t>
            </a:r>
          </a:p>
          <a:p>
            <a:r>
              <a:rPr lang="sv-SE" sz="2400" dirty="0"/>
              <a:t>Kombinerad linjediagram </a:t>
            </a:r>
          </a:p>
          <a:p>
            <a:r>
              <a:rPr lang="sv-SE" sz="2400" dirty="0"/>
              <a:t>Kombinerat linje och stapel  </a:t>
            </a:r>
          </a:p>
          <a:p>
            <a:pPr marL="0" indent="0">
              <a:buNone/>
            </a:pPr>
            <a:endParaRPr lang="sv-SE" sz="2400" dirty="0"/>
          </a:p>
        </p:txBody>
      </p:sp>
      <p:pic>
        <p:nvPicPr>
          <p:cNvPr id="3" name="Bildobjekt 2">
            <a:extLst>
              <a:ext uri="{FF2B5EF4-FFF2-40B4-BE49-F238E27FC236}">
                <a16:creationId xmlns:a16="http://schemas.microsoft.com/office/drawing/2014/main" id="{8DD241BE-04EB-4815-BEA5-C76CB93B97DC}"/>
              </a:ext>
            </a:extLst>
          </p:cNvPr>
          <p:cNvPicPr>
            <a:picLocks noChangeAspect="1"/>
          </p:cNvPicPr>
          <p:nvPr/>
        </p:nvPicPr>
        <p:blipFill>
          <a:blip r:embed="rId3"/>
          <a:stretch>
            <a:fillRect/>
          </a:stretch>
        </p:blipFill>
        <p:spPr>
          <a:xfrm>
            <a:off x="5856310" y="2731835"/>
            <a:ext cx="2176376" cy="1448771"/>
          </a:xfrm>
          <a:prstGeom prst="rect">
            <a:avLst/>
          </a:prstGeom>
        </p:spPr>
      </p:pic>
      <p:pic>
        <p:nvPicPr>
          <p:cNvPr id="7" name="Bildobjekt 6">
            <a:extLst>
              <a:ext uri="{FF2B5EF4-FFF2-40B4-BE49-F238E27FC236}">
                <a16:creationId xmlns:a16="http://schemas.microsoft.com/office/drawing/2014/main" id="{8FEAB598-E918-40EE-ACC8-BE46F1C6D371}"/>
              </a:ext>
            </a:extLst>
          </p:cNvPr>
          <p:cNvPicPr>
            <a:picLocks noChangeAspect="1"/>
          </p:cNvPicPr>
          <p:nvPr/>
        </p:nvPicPr>
        <p:blipFill>
          <a:blip r:embed="rId4"/>
          <a:stretch>
            <a:fillRect/>
          </a:stretch>
        </p:blipFill>
        <p:spPr>
          <a:xfrm>
            <a:off x="3393724" y="2824574"/>
            <a:ext cx="2125058" cy="1448771"/>
          </a:xfrm>
          <a:prstGeom prst="rect">
            <a:avLst/>
          </a:prstGeom>
        </p:spPr>
      </p:pic>
      <p:pic>
        <p:nvPicPr>
          <p:cNvPr id="8" name="Bildobjekt 7">
            <a:extLst>
              <a:ext uri="{FF2B5EF4-FFF2-40B4-BE49-F238E27FC236}">
                <a16:creationId xmlns:a16="http://schemas.microsoft.com/office/drawing/2014/main" id="{2B1137B2-4C22-4FB3-BAEB-20ABC8BC4798}"/>
              </a:ext>
            </a:extLst>
          </p:cNvPr>
          <p:cNvPicPr>
            <a:picLocks noChangeAspect="1"/>
          </p:cNvPicPr>
          <p:nvPr/>
        </p:nvPicPr>
        <p:blipFill>
          <a:blip r:embed="rId5"/>
          <a:stretch>
            <a:fillRect/>
          </a:stretch>
        </p:blipFill>
        <p:spPr>
          <a:xfrm>
            <a:off x="5759427" y="1015640"/>
            <a:ext cx="2370142" cy="1396026"/>
          </a:xfrm>
          <a:prstGeom prst="rect">
            <a:avLst/>
          </a:prstGeom>
        </p:spPr>
      </p:pic>
      <p:pic>
        <p:nvPicPr>
          <p:cNvPr id="10" name="Bildobjekt 9">
            <a:extLst>
              <a:ext uri="{FF2B5EF4-FFF2-40B4-BE49-F238E27FC236}">
                <a16:creationId xmlns:a16="http://schemas.microsoft.com/office/drawing/2014/main" id="{29DAB251-1F45-4B27-8F35-D6551803165E}"/>
              </a:ext>
            </a:extLst>
          </p:cNvPr>
          <p:cNvPicPr>
            <a:picLocks noChangeAspect="1"/>
          </p:cNvPicPr>
          <p:nvPr/>
        </p:nvPicPr>
        <p:blipFill>
          <a:blip r:embed="rId6"/>
          <a:stretch>
            <a:fillRect/>
          </a:stretch>
        </p:blipFill>
        <p:spPr>
          <a:xfrm>
            <a:off x="1101182" y="2958443"/>
            <a:ext cx="2014546" cy="1181031"/>
          </a:xfrm>
          <a:prstGeom prst="rect">
            <a:avLst/>
          </a:prstGeom>
        </p:spPr>
      </p:pic>
    </p:spTree>
    <p:extLst>
      <p:ext uri="{BB962C8B-B14F-4D97-AF65-F5344CB8AC3E}">
        <p14:creationId xmlns:p14="http://schemas.microsoft.com/office/powerpoint/2010/main" val="11999440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Underrubrik 3">
            <a:extLst>
              <a:ext uri="{FF2B5EF4-FFF2-40B4-BE49-F238E27FC236}">
                <a16:creationId xmlns:a16="http://schemas.microsoft.com/office/drawing/2014/main" id="{7F03A425-C84C-48C4-9151-837BC2E56387}"/>
              </a:ext>
            </a:extLst>
          </p:cNvPr>
          <p:cNvSpPr>
            <a:spLocks noGrp="1"/>
          </p:cNvSpPr>
          <p:nvPr>
            <p:ph type="subTitle" idx="10"/>
          </p:nvPr>
        </p:nvSpPr>
        <p:spPr/>
        <p:txBody>
          <a:bodyPr/>
          <a:lstStyle/>
          <a:p>
            <a:endParaRPr lang="sv-SE"/>
          </a:p>
        </p:txBody>
      </p:sp>
      <p:sp>
        <p:nvSpPr>
          <p:cNvPr id="13" name="Rubrik 1">
            <a:extLst>
              <a:ext uri="{FF2B5EF4-FFF2-40B4-BE49-F238E27FC236}">
                <a16:creationId xmlns:a16="http://schemas.microsoft.com/office/drawing/2014/main" id="{BB044D2E-2C4D-43B6-A957-FBE2B06C368C}"/>
              </a:ext>
            </a:extLst>
          </p:cNvPr>
          <p:cNvSpPr txBox="1">
            <a:spLocks/>
          </p:cNvSpPr>
          <p:nvPr/>
        </p:nvSpPr>
        <p:spPr>
          <a:xfrm>
            <a:off x="4792981" y="539759"/>
            <a:ext cx="4290060" cy="516630"/>
          </a:xfrm>
          <a:prstGeom prst="rect">
            <a:avLst/>
          </a:prstGeom>
        </p:spPr>
        <p:txBody>
          <a:bodyPr/>
          <a:lstStyle>
            <a:lvl1pPr algn="l" defTabSz="914400" rtl="0" eaLnBrk="1" latinLnBrk="0" hangingPunct="1">
              <a:lnSpc>
                <a:spcPct val="90000"/>
              </a:lnSpc>
              <a:spcBef>
                <a:spcPct val="0"/>
              </a:spcBef>
              <a:buNone/>
              <a:defRPr sz="2400" b="1" i="0" kern="1200" baseline="0">
                <a:solidFill>
                  <a:schemeClr val="tx1"/>
                </a:solidFill>
                <a:latin typeface="Corbel" panose="020B0503020204020204" pitchFamily="34" charset="0"/>
                <a:ea typeface="+mj-ea"/>
                <a:cs typeface="+mj-cs"/>
              </a:defRPr>
            </a:lvl1pPr>
          </a:lstStyle>
          <a:p>
            <a:pPr algn="ctr"/>
            <a:r>
              <a:rPr lang="sv-SE" dirty="0"/>
              <a:t>Ytdiagram</a:t>
            </a:r>
          </a:p>
        </p:txBody>
      </p:sp>
      <p:sp>
        <p:nvSpPr>
          <p:cNvPr id="11" name="Rubrik 1">
            <a:extLst>
              <a:ext uri="{FF2B5EF4-FFF2-40B4-BE49-F238E27FC236}">
                <a16:creationId xmlns:a16="http://schemas.microsoft.com/office/drawing/2014/main" id="{31909061-5047-46F6-9CCC-C46130368C44}"/>
              </a:ext>
            </a:extLst>
          </p:cNvPr>
          <p:cNvSpPr txBox="1">
            <a:spLocks/>
          </p:cNvSpPr>
          <p:nvPr/>
        </p:nvSpPr>
        <p:spPr>
          <a:xfrm>
            <a:off x="586740" y="539759"/>
            <a:ext cx="3855720" cy="516630"/>
          </a:xfrm>
          <a:prstGeom prst="rect">
            <a:avLst/>
          </a:prstGeom>
        </p:spPr>
        <p:txBody>
          <a:bodyPr/>
          <a:lstStyle>
            <a:lvl1pPr algn="l" defTabSz="914400" rtl="0" eaLnBrk="1" latinLnBrk="0" hangingPunct="1">
              <a:lnSpc>
                <a:spcPct val="90000"/>
              </a:lnSpc>
              <a:spcBef>
                <a:spcPct val="0"/>
              </a:spcBef>
              <a:buNone/>
              <a:defRPr sz="2400" b="1" i="0" kern="1200" baseline="0">
                <a:solidFill>
                  <a:schemeClr val="tx1"/>
                </a:solidFill>
                <a:latin typeface="Corbel" panose="020B0503020204020204" pitchFamily="34" charset="0"/>
                <a:ea typeface="+mj-ea"/>
                <a:cs typeface="+mj-cs"/>
              </a:defRPr>
            </a:lvl1pPr>
          </a:lstStyle>
          <a:p>
            <a:pPr algn="ctr"/>
            <a:r>
              <a:rPr lang="sv-SE" dirty="0"/>
              <a:t>Linjediagram</a:t>
            </a:r>
          </a:p>
        </p:txBody>
      </p:sp>
      <p:graphicFrame>
        <p:nvGraphicFramePr>
          <p:cNvPr id="9" name="Diagram 8">
            <a:extLst>
              <a:ext uri="{FF2B5EF4-FFF2-40B4-BE49-F238E27FC236}">
                <a16:creationId xmlns:a16="http://schemas.microsoft.com/office/drawing/2014/main" id="{5240BFE7-4747-4BCC-91D0-25C47F361578}"/>
              </a:ext>
            </a:extLst>
          </p:cNvPr>
          <p:cNvGraphicFramePr>
            <a:graphicFrameLocks/>
          </p:cNvGraphicFramePr>
          <p:nvPr/>
        </p:nvGraphicFramePr>
        <p:xfrm>
          <a:off x="1" y="1056389"/>
          <a:ext cx="4701542" cy="275361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Diagram 9">
            <a:extLst>
              <a:ext uri="{FF2B5EF4-FFF2-40B4-BE49-F238E27FC236}">
                <a16:creationId xmlns:a16="http://schemas.microsoft.com/office/drawing/2014/main" id="{4A00A199-4CF1-45FA-B27C-9913E34ABECA}"/>
              </a:ext>
            </a:extLst>
          </p:cNvPr>
          <p:cNvGraphicFramePr>
            <a:graphicFrameLocks/>
          </p:cNvGraphicFramePr>
          <p:nvPr/>
        </p:nvGraphicFramePr>
        <p:xfrm>
          <a:off x="4701542" y="1056388"/>
          <a:ext cx="4442458" cy="303072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3752162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Underrubrik 3">
            <a:extLst>
              <a:ext uri="{FF2B5EF4-FFF2-40B4-BE49-F238E27FC236}">
                <a16:creationId xmlns:a16="http://schemas.microsoft.com/office/drawing/2014/main" id="{7F03A425-C84C-48C4-9151-837BC2E56387}"/>
              </a:ext>
            </a:extLst>
          </p:cNvPr>
          <p:cNvSpPr>
            <a:spLocks noGrp="1"/>
          </p:cNvSpPr>
          <p:nvPr>
            <p:ph type="subTitle" idx="10"/>
          </p:nvPr>
        </p:nvSpPr>
        <p:spPr/>
        <p:txBody>
          <a:bodyPr/>
          <a:lstStyle/>
          <a:p>
            <a:endParaRPr lang="sv-SE"/>
          </a:p>
        </p:txBody>
      </p:sp>
      <p:sp>
        <p:nvSpPr>
          <p:cNvPr id="11" name="Rubrik 1">
            <a:extLst>
              <a:ext uri="{FF2B5EF4-FFF2-40B4-BE49-F238E27FC236}">
                <a16:creationId xmlns:a16="http://schemas.microsoft.com/office/drawing/2014/main" id="{31909061-5047-46F6-9CCC-C46130368C44}"/>
              </a:ext>
            </a:extLst>
          </p:cNvPr>
          <p:cNvSpPr txBox="1">
            <a:spLocks/>
          </p:cNvSpPr>
          <p:nvPr/>
        </p:nvSpPr>
        <p:spPr>
          <a:xfrm>
            <a:off x="586740" y="405213"/>
            <a:ext cx="3855720" cy="516630"/>
          </a:xfrm>
          <a:prstGeom prst="rect">
            <a:avLst/>
          </a:prstGeom>
        </p:spPr>
        <p:txBody>
          <a:bodyPr/>
          <a:lstStyle>
            <a:lvl1pPr algn="l" defTabSz="914400" rtl="0" eaLnBrk="1" latinLnBrk="0" hangingPunct="1">
              <a:lnSpc>
                <a:spcPct val="90000"/>
              </a:lnSpc>
              <a:spcBef>
                <a:spcPct val="0"/>
              </a:spcBef>
              <a:buNone/>
              <a:defRPr sz="2400" b="1" i="0" kern="1200" baseline="0">
                <a:solidFill>
                  <a:schemeClr val="tx1"/>
                </a:solidFill>
                <a:latin typeface="Corbel" panose="020B0503020204020204" pitchFamily="34" charset="0"/>
                <a:ea typeface="+mj-ea"/>
                <a:cs typeface="+mj-cs"/>
              </a:defRPr>
            </a:lvl1pPr>
          </a:lstStyle>
          <a:p>
            <a:pPr algn="ctr"/>
            <a:r>
              <a:rPr lang="sv-SE" dirty="0"/>
              <a:t>Kombinerad linjediagram</a:t>
            </a:r>
          </a:p>
        </p:txBody>
      </p:sp>
      <p:graphicFrame>
        <p:nvGraphicFramePr>
          <p:cNvPr id="6" name="Diagram 5">
            <a:extLst>
              <a:ext uri="{FF2B5EF4-FFF2-40B4-BE49-F238E27FC236}">
                <a16:creationId xmlns:a16="http://schemas.microsoft.com/office/drawing/2014/main" id="{40F469DB-289F-44FC-BBCE-CCEC5A5B471E}"/>
              </a:ext>
            </a:extLst>
          </p:cNvPr>
          <p:cNvGraphicFramePr>
            <a:graphicFrameLocks/>
          </p:cNvGraphicFramePr>
          <p:nvPr/>
        </p:nvGraphicFramePr>
        <p:xfrm>
          <a:off x="205815" y="1140025"/>
          <a:ext cx="4657725" cy="2743200"/>
        </p:xfrm>
        <a:graphic>
          <a:graphicData uri="http://schemas.openxmlformats.org/drawingml/2006/chart">
            <c:chart xmlns:c="http://schemas.openxmlformats.org/drawingml/2006/chart" xmlns:r="http://schemas.openxmlformats.org/officeDocument/2006/relationships" r:id="rId3"/>
          </a:graphicData>
        </a:graphic>
      </p:graphicFrame>
      <p:sp>
        <p:nvSpPr>
          <p:cNvPr id="7" name="Rubrik 1">
            <a:extLst>
              <a:ext uri="{FF2B5EF4-FFF2-40B4-BE49-F238E27FC236}">
                <a16:creationId xmlns:a16="http://schemas.microsoft.com/office/drawing/2014/main" id="{042735F9-4F1C-44E7-A3A9-B1A8A0A4EC13}"/>
              </a:ext>
            </a:extLst>
          </p:cNvPr>
          <p:cNvSpPr txBox="1">
            <a:spLocks/>
          </p:cNvSpPr>
          <p:nvPr/>
        </p:nvSpPr>
        <p:spPr>
          <a:xfrm>
            <a:off x="5166360" y="405213"/>
            <a:ext cx="3855720" cy="516630"/>
          </a:xfrm>
          <a:prstGeom prst="rect">
            <a:avLst/>
          </a:prstGeom>
        </p:spPr>
        <p:txBody>
          <a:bodyPr/>
          <a:lstStyle>
            <a:lvl1pPr algn="l" defTabSz="914400" rtl="0" eaLnBrk="1" latinLnBrk="0" hangingPunct="1">
              <a:lnSpc>
                <a:spcPct val="90000"/>
              </a:lnSpc>
              <a:spcBef>
                <a:spcPct val="0"/>
              </a:spcBef>
              <a:buNone/>
              <a:defRPr sz="2400" b="1" i="0" kern="1200" baseline="0">
                <a:solidFill>
                  <a:schemeClr val="tx1"/>
                </a:solidFill>
                <a:latin typeface="Corbel" panose="020B0503020204020204" pitchFamily="34" charset="0"/>
                <a:ea typeface="+mj-ea"/>
                <a:cs typeface="+mj-cs"/>
              </a:defRPr>
            </a:lvl1pPr>
          </a:lstStyle>
          <a:p>
            <a:pPr algn="ctr"/>
            <a:r>
              <a:rPr lang="sv-SE" dirty="0"/>
              <a:t>Kombinerad linje och stapel</a:t>
            </a:r>
          </a:p>
        </p:txBody>
      </p:sp>
      <p:graphicFrame>
        <p:nvGraphicFramePr>
          <p:cNvPr id="8" name="Diagram 7">
            <a:extLst>
              <a:ext uri="{FF2B5EF4-FFF2-40B4-BE49-F238E27FC236}">
                <a16:creationId xmlns:a16="http://schemas.microsoft.com/office/drawing/2014/main" id="{EF5CE41A-6F82-4C20-99B7-D0C9CC44E9DA}"/>
              </a:ext>
            </a:extLst>
          </p:cNvPr>
          <p:cNvGraphicFramePr>
            <a:graphicFrameLocks/>
          </p:cNvGraphicFramePr>
          <p:nvPr/>
        </p:nvGraphicFramePr>
        <p:xfrm>
          <a:off x="5021580" y="1140025"/>
          <a:ext cx="4122420" cy="2743200"/>
        </p:xfrm>
        <a:graphic>
          <a:graphicData uri="http://schemas.openxmlformats.org/drawingml/2006/chart">
            <c:chart xmlns:c="http://schemas.openxmlformats.org/drawingml/2006/chart" xmlns:r="http://schemas.openxmlformats.org/officeDocument/2006/relationships" r:id="rId4"/>
          </a:graphicData>
        </a:graphic>
      </p:graphicFrame>
      <p:sp>
        <p:nvSpPr>
          <p:cNvPr id="2" name="textruta 1">
            <a:extLst>
              <a:ext uri="{FF2B5EF4-FFF2-40B4-BE49-F238E27FC236}">
                <a16:creationId xmlns:a16="http://schemas.microsoft.com/office/drawing/2014/main" id="{4FB16C48-E37F-4E33-91F0-C835B4B2167F}"/>
              </a:ext>
            </a:extLst>
          </p:cNvPr>
          <p:cNvSpPr txBox="1"/>
          <p:nvPr/>
        </p:nvSpPr>
        <p:spPr>
          <a:xfrm>
            <a:off x="5250217" y="3865681"/>
            <a:ext cx="3665145" cy="523220"/>
          </a:xfrm>
          <a:prstGeom prst="rect">
            <a:avLst/>
          </a:prstGeom>
          <a:noFill/>
        </p:spPr>
        <p:txBody>
          <a:bodyPr wrap="square" rtlCol="0">
            <a:spAutoFit/>
          </a:bodyPr>
          <a:lstStyle/>
          <a:p>
            <a:pPr algn="ctr"/>
            <a:r>
              <a:rPr lang="sv-SE" sz="1400" b="1" dirty="0"/>
              <a:t>OBS: ändrat skalering sekundäraxel</a:t>
            </a:r>
            <a:br>
              <a:rPr lang="sv-SE" sz="1400" b="1" dirty="0"/>
            </a:br>
            <a:r>
              <a:rPr lang="sv-SE" sz="1400" b="1" dirty="0"/>
              <a:t>(höger lodrätt)</a:t>
            </a:r>
          </a:p>
        </p:txBody>
      </p:sp>
      <p:sp>
        <p:nvSpPr>
          <p:cNvPr id="3" name="Pil: uppåt 2">
            <a:extLst>
              <a:ext uri="{FF2B5EF4-FFF2-40B4-BE49-F238E27FC236}">
                <a16:creationId xmlns:a16="http://schemas.microsoft.com/office/drawing/2014/main" id="{49D1F90A-51CB-48A1-AAD9-9670DCFA1C11}"/>
              </a:ext>
            </a:extLst>
          </p:cNvPr>
          <p:cNvSpPr/>
          <p:nvPr/>
        </p:nvSpPr>
        <p:spPr>
          <a:xfrm rot="2064916">
            <a:off x="8459967" y="3393120"/>
            <a:ext cx="150334" cy="528138"/>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Tree>
    <p:extLst>
      <p:ext uri="{BB962C8B-B14F-4D97-AF65-F5344CB8AC3E}">
        <p14:creationId xmlns:p14="http://schemas.microsoft.com/office/powerpoint/2010/main" val="22860527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2F1D9349-DE8F-4C1B-85F9-F3AD0571587D}"/>
              </a:ext>
            </a:extLst>
          </p:cNvPr>
          <p:cNvSpPr>
            <a:spLocks noGrp="1"/>
          </p:cNvSpPr>
          <p:nvPr>
            <p:ph type="title"/>
          </p:nvPr>
        </p:nvSpPr>
        <p:spPr/>
        <p:txBody>
          <a:bodyPr/>
          <a:lstStyle/>
          <a:p>
            <a:r>
              <a:rPr lang="sv-SE" dirty="0"/>
              <a:t>Tårtdiagram / Cirkeldiagram</a:t>
            </a:r>
          </a:p>
        </p:txBody>
      </p:sp>
      <p:sp>
        <p:nvSpPr>
          <p:cNvPr id="4" name="Underrubrik 3">
            <a:extLst>
              <a:ext uri="{FF2B5EF4-FFF2-40B4-BE49-F238E27FC236}">
                <a16:creationId xmlns:a16="http://schemas.microsoft.com/office/drawing/2014/main" id="{7F03A425-C84C-48C4-9151-837BC2E56387}"/>
              </a:ext>
            </a:extLst>
          </p:cNvPr>
          <p:cNvSpPr>
            <a:spLocks noGrp="1"/>
          </p:cNvSpPr>
          <p:nvPr>
            <p:ph type="subTitle" idx="10"/>
          </p:nvPr>
        </p:nvSpPr>
        <p:spPr/>
        <p:txBody>
          <a:bodyPr/>
          <a:lstStyle/>
          <a:p>
            <a:endParaRPr lang="sv-SE"/>
          </a:p>
        </p:txBody>
      </p:sp>
      <p:sp>
        <p:nvSpPr>
          <p:cNvPr id="12" name="Platshållare för innehåll 11">
            <a:extLst>
              <a:ext uri="{FF2B5EF4-FFF2-40B4-BE49-F238E27FC236}">
                <a16:creationId xmlns:a16="http://schemas.microsoft.com/office/drawing/2014/main" id="{1210EB30-B9DD-44EE-9872-54ECF8CD2A91}"/>
              </a:ext>
            </a:extLst>
          </p:cNvPr>
          <p:cNvSpPr>
            <a:spLocks noGrp="1"/>
          </p:cNvSpPr>
          <p:nvPr>
            <p:ph idx="1"/>
          </p:nvPr>
        </p:nvSpPr>
        <p:spPr>
          <a:xfrm>
            <a:off x="883920" y="1251169"/>
            <a:ext cx="7452360" cy="2558831"/>
          </a:xfrm>
        </p:spPr>
        <p:txBody>
          <a:bodyPr/>
          <a:lstStyle/>
          <a:p>
            <a:r>
              <a:rPr lang="sv-SE" dirty="0"/>
              <a:t>Tårtdiagram visar med cirkelsektorer hur stora olika andelar av en totalmängd är. </a:t>
            </a:r>
          </a:p>
          <a:p>
            <a:r>
              <a:rPr lang="sv-SE" dirty="0"/>
              <a:t>Tårtdiagram används för samma ändamål som stapeldiagram, men kan inte användas för att avbilda utveckling över tid.</a:t>
            </a:r>
          </a:p>
          <a:p>
            <a:r>
              <a:rPr lang="sv-SE" dirty="0"/>
              <a:t>Dessutom behöver man mer plats/yta för beskrivningen jämfört med stapeldiagram.</a:t>
            </a:r>
          </a:p>
        </p:txBody>
      </p:sp>
    </p:spTree>
    <p:extLst>
      <p:ext uri="{BB962C8B-B14F-4D97-AF65-F5344CB8AC3E}">
        <p14:creationId xmlns:p14="http://schemas.microsoft.com/office/powerpoint/2010/main" val="6879633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Underrubrik 3">
            <a:extLst>
              <a:ext uri="{FF2B5EF4-FFF2-40B4-BE49-F238E27FC236}">
                <a16:creationId xmlns:a16="http://schemas.microsoft.com/office/drawing/2014/main" id="{7F03A425-C84C-48C4-9151-837BC2E56387}"/>
              </a:ext>
            </a:extLst>
          </p:cNvPr>
          <p:cNvSpPr>
            <a:spLocks noGrp="1"/>
          </p:cNvSpPr>
          <p:nvPr>
            <p:ph type="subTitle" idx="10"/>
          </p:nvPr>
        </p:nvSpPr>
        <p:spPr/>
        <p:txBody>
          <a:bodyPr/>
          <a:lstStyle/>
          <a:p>
            <a:endParaRPr lang="sv-SE"/>
          </a:p>
        </p:txBody>
      </p:sp>
      <p:sp>
        <p:nvSpPr>
          <p:cNvPr id="13" name="Rubrik 1">
            <a:extLst>
              <a:ext uri="{FF2B5EF4-FFF2-40B4-BE49-F238E27FC236}">
                <a16:creationId xmlns:a16="http://schemas.microsoft.com/office/drawing/2014/main" id="{BB044D2E-2C4D-43B6-A957-FBE2B06C368C}"/>
              </a:ext>
            </a:extLst>
          </p:cNvPr>
          <p:cNvSpPr txBox="1">
            <a:spLocks/>
          </p:cNvSpPr>
          <p:nvPr/>
        </p:nvSpPr>
        <p:spPr>
          <a:xfrm>
            <a:off x="4792981" y="539759"/>
            <a:ext cx="4290060" cy="516630"/>
          </a:xfrm>
          <a:prstGeom prst="rect">
            <a:avLst/>
          </a:prstGeom>
        </p:spPr>
        <p:txBody>
          <a:bodyPr/>
          <a:lstStyle>
            <a:lvl1pPr algn="l" defTabSz="914400" rtl="0" eaLnBrk="1" latinLnBrk="0" hangingPunct="1">
              <a:lnSpc>
                <a:spcPct val="90000"/>
              </a:lnSpc>
              <a:spcBef>
                <a:spcPct val="0"/>
              </a:spcBef>
              <a:buNone/>
              <a:defRPr sz="2400" b="1" i="0" kern="1200" baseline="0">
                <a:solidFill>
                  <a:schemeClr val="tx1"/>
                </a:solidFill>
                <a:latin typeface="Corbel" panose="020B0503020204020204" pitchFamily="34" charset="0"/>
                <a:ea typeface="+mj-ea"/>
                <a:cs typeface="+mj-cs"/>
              </a:defRPr>
            </a:lvl1pPr>
          </a:lstStyle>
          <a:p>
            <a:pPr algn="ctr"/>
            <a:r>
              <a:rPr lang="sv-SE" dirty="0"/>
              <a:t>Cirkeldiagram/Ringdiagram</a:t>
            </a:r>
          </a:p>
        </p:txBody>
      </p:sp>
      <p:sp>
        <p:nvSpPr>
          <p:cNvPr id="11" name="Rubrik 1">
            <a:extLst>
              <a:ext uri="{FF2B5EF4-FFF2-40B4-BE49-F238E27FC236}">
                <a16:creationId xmlns:a16="http://schemas.microsoft.com/office/drawing/2014/main" id="{31909061-5047-46F6-9CCC-C46130368C44}"/>
              </a:ext>
            </a:extLst>
          </p:cNvPr>
          <p:cNvSpPr txBox="1">
            <a:spLocks/>
          </p:cNvSpPr>
          <p:nvPr/>
        </p:nvSpPr>
        <p:spPr>
          <a:xfrm>
            <a:off x="586740" y="539759"/>
            <a:ext cx="3855720" cy="516630"/>
          </a:xfrm>
          <a:prstGeom prst="rect">
            <a:avLst/>
          </a:prstGeom>
        </p:spPr>
        <p:txBody>
          <a:bodyPr/>
          <a:lstStyle>
            <a:lvl1pPr algn="l" defTabSz="914400" rtl="0" eaLnBrk="1" latinLnBrk="0" hangingPunct="1">
              <a:lnSpc>
                <a:spcPct val="90000"/>
              </a:lnSpc>
              <a:spcBef>
                <a:spcPct val="0"/>
              </a:spcBef>
              <a:buNone/>
              <a:defRPr sz="2400" b="1" i="0" kern="1200" baseline="0">
                <a:solidFill>
                  <a:schemeClr val="tx1"/>
                </a:solidFill>
                <a:latin typeface="Corbel" panose="020B0503020204020204" pitchFamily="34" charset="0"/>
                <a:ea typeface="+mj-ea"/>
                <a:cs typeface="+mj-cs"/>
              </a:defRPr>
            </a:lvl1pPr>
          </a:lstStyle>
          <a:p>
            <a:pPr algn="ctr"/>
            <a:r>
              <a:rPr lang="sv-SE" dirty="0"/>
              <a:t>Cirkeldiagram/Tårtdiagram</a:t>
            </a:r>
          </a:p>
        </p:txBody>
      </p:sp>
      <p:graphicFrame>
        <p:nvGraphicFramePr>
          <p:cNvPr id="7" name="Diagram 6">
            <a:extLst>
              <a:ext uri="{FF2B5EF4-FFF2-40B4-BE49-F238E27FC236}">
                <a16:creationId xmlns:a16="http://schemas.microsoft.com/office/drawing/2014/main" id="{30465063-F157-4587-96A4-09569C1B0BB9}"/>
              </a:ext>
            </a:extLst>
          </p:cNvPr>
          <p:cNvGraphicFramePr>
            <a:graphicFrameLocks/>
          </p:cNvGraphicFramePr>
          <p:nvPr/>
        </p:nvGraphicFramePr>
        <p:xfrm>
          <a:off x="0" y="1116330"/>
          <a:ext cx="4442460" cy="27432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Diagram 7">
            <a:extLst>
              <a:ext uri="{FF2B5EF4-FFF2-40B4-BE49-F238E27FC236}">
                <a16:creationId xmlns:a16="http://schemas.microsoft.com/office/drawing/2014/main" id="{30465063-F157-4587-96A4-09569C1B0BB9}"/>
              </a:ext>
            </a:extLst>
          </p:cNvPr>
          <p:cNvGraphicFramePr>
            <a:graphicFrameLocks/>
          </p:cNvGraphicFramePr>
          <p:nvPr>
            <p:extLst>
              <p:ext uri="{D42A27DB-BD31-4B8C-83A1-F6EECF244321}">
                <p14:modId xmlns:p14="http://schemas.microsoft.com/office/powerpoint/2010/main" val="1991753600"/>
              </p:ext>
            </p:extLst>
          </p:nvPr>
        </p:nvGraphicFramePr>
        <p:xfrm>
          <a:off x="4732022" y="1116330"/>
          <a:ext cx="4351019" cy="2743200"/>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6525273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74B491C8-69AE-4BC2-A94E-3FEE430D5687}"/>
              </a:ext>
            </a:extLst>
          </p:cNvPr>
          <p:cNvSpPr>
            <a:spLocks noGrp="1"/>
          </p:cNvSpPr>
          <p:nvPr>
            <p:ph type="title"/>
          </p:nvPr>
        </p:nvSpPr>
        <p:spPr/>
        <p:txBody>
          <a:bodyPr/>
          <a:lstStyle/>
          <a:p>
            <a:r>
              <a:rPr lang="sv-SE" dirty="0" err="1"/>
              <a:t>Sambandsplott</a:t>
            </a:r>
            <a:r>
              <a:rPr lang="sv-SE" dirty="0"/>
              <a:t>/Punktdiagram</a:t>
            </a:r>
          </a:p>
        </p:txBody>
      </p:sp>
      <p:sp>
        <p:nvSpPr>
          <p:cNvPr id="3" name="Platshållare för innehåll 2">
            <a:extLst>
              <a:ext uri="{FF2B5EF4-FFF2-40B4-BE49-F238E27FC236}">
                <a16:creationId xmlns:a16="http://schemas.microsoft.com/office/drawing/2014/main" id="{62623781-8EE0-459A-AC6E-6D4EB66CA10D}"/>
              </a:ext>
            </a:extLst>
          </p:cNvPr>
          <p:cNvSpPr>
            <a:spLocks noGrp="1"/>
          </p:cNvSpPr>
          <p:nvPr>
            <p:ph idx="1"/>
          </p:nvPr>
        </p:nvSpPr>
        <p:spPr>
          <a:xfrm>
            <a:off x="971550" y="1251169"/>
            <a:ext cx="7867650" cy="2692857"/>
          </a:xfrm>
        </p:spPr>
        <p:txBody>
          <a:bodyPr/>
          <a:lstStyle/>
          <a:p>
            <a:r>
              <a:rPr lang="sv-SE" sz="1800" dirty="0" err="1"/>
              <a:t>Sambandsplotten</a:t>
            </a:r>
            <a:r>
              <a:rPr lang="sv-SE" sz="1800" dirty="0"/>
              <a:t> är ett visuellt verktyg för att se samband mellan två variabler. En sådan samvariation kan vara positiv, det vill säga en ökning av den ena variabeln hänger ihop med en ökning av den andra. Eller negativ, att en ökning av den ena variabeln samvarierar med minskning av den andra.</a:t>
            </a:r>
          </a:p>
          <a:p>
            <a:r>
              <a:rPr lang="sv-SE" sz="1800" dirty="0"/>
              <a:t>Punktdiagram används för att visa hur olika mätvärden fördelas kring genomsnittet. Det är lätt att se hur olika värden fördelas samt vilka sticker iväg (ytterfall, regressions analys).</a:t>
            </a:r>
          </a:p>
          <a:p>
            <a:r>
              <a:rPr lang="sv-SE" sz="1800" dirty="0"/>
              <a:t>Tänk på att en samvariation inte behöver betyda att det är ett samband, det kan finnas en tredje faktor som påverkar båda. </a:t>
            </a:r>
          </a:p>
        </p:txBody>
      </p:sp>
      <p:sp>
        <p:nvSpPr>
          <p:cNvPr id="4" name="Underrubrik 3">
            <a:extLst>
              <a:ext uri="{FF2B5EF4-FFF2-40B4-BE49-F238E27FC236}">
                <a16:creationId xmlns:a16="http://schemas.microsoft.com/office/drawing/2014/main" id="{48353219-E067-4B41-BD07-9F89666B3011}"/>
              </a:ext>
            </a:extLst>
          </p:cNvPr>
          <p:cNvSpPr>
            <a:spLocks noGrp="1"/>
          </p:cNvSpPr>
          <p:nvPr>
            <p:ph type="subTitle" idx="10"/>
          </p:nvPr>
        </p:nvSpPr>
        <p:spPr/>
        <p:txBody>
          <a:bodyPr/>
          <a:lstStyle/>
          <a:p>
            <a:endParaRPr lang="sv-SE"/>
          </a:p>
        </p:txBody>
      </p:sp>
    </p:spTree>
    <p:extLst>
      <p:ext uri="{BB962C8B-B14F-4D97-AF65-F5344CB8AC3E}">
        <p14:creationId xmlns:p14="http://schemas.microsoft.com/office/powerpoint/2010/main" val="353069953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Underrubrik 3">
            <a:extLst>
              <a:ext uri="{FF2B5EF4-FFF2-40B4-BE49-F238E27FC236}">
                <a16:creationId xmlns:a16="http://schemas.microsoft.com/office/drawing/2014/main" id="{7F03A425-C84C-48C4-9151-837BC2E56387}"/>
              </a:ext>
            </a:extLst>
          </p:cNvPr>
          <p:cNvSpPr>
            <a:spLocks noGrp="1"/>
          </p:cNvSpPr>
          <p:nvPr>
            <p:ph type="subTitle" idx="10"/>
          </p:nvPr>
        </p:nvSpPr>
        <p:spPr/>
        <p:txBody>
          <a:bodyPr/>
          <a:lstStyle/>
          <a:p>
            <a:endParaRPr lang="sv-SE"/>
          </a:p>
        </p:txBody>
      </p:sp>
      <p:sp>
        <p:nvSpPr>
          <p:cNvPr id="11" name="Rubrik 1">
            <a:extLst>
              <a:ext uri="{FF2B5EF4-FFF2-40B4-BE49-F238E27FC236}">
                <a16:creationId xmlns:a16="http://schemas.microsoft.com/office/drawing/2014/main" id="{31909061-5047-46F6-9CCC-C46130368C44}"/>
              </a:ext>
            </a:extLst>
          </p:cNvPr>
          <p:cNvSpPr txBox="1">
            <a:spLocks/>
          </p:cNvSpPr>
          <p:nvPr/>
        </p:nvSpPr>
        <p:spPr>
          <a:xfrm>
            <a:off x="441960" y="539759"/>
            <a:ext cx="4130040" cy="516630"/>
          </a:xfrm>
          <a:prstGeom prst="rect">
            <a:avLst/>
          </a:prstGeom>
        </p:spPr>
        <p:txBody>
          <a:bodyPr/>
          <a:lstStyle>
            <a:lvl1pPr algn="l" defTabSz="914400" rtl="0" eaLnBrk="1" latinLnBrk="0" hangingPunct="1">
              <a:lnSpc>
                <a:spcPct val="90000"/>
              </a:lnSpc>
              <a:spcBef>
                <a:spcPct val="0"/>
              </a:spcBef>
              <a:buNone/>
              <a:defRPr sz="2400" b="1" i="0" kern="1200" baseline="0">
                <a:solidFill>
                  <a:schemeClr val="tx1"/>
                </a:solidFill>
                <a:latin typeface="Corbel" panose="020B0503020204020204" pitchFamily="34" charset="0"/>
                <a:ea typeface="+mj-ea"/>
                <a:cs typeface="+mj-cs"/>
              </a:defRPr>
            </a:lvl1pPr>
          </a:lstStyle>
          <a:p>
            <a:pPr algn="ctr"/>
            <a:r>
              <a:rPr lang="sv-SE" dirty="0"/>
              <a:t>Sambandsplot/Punktdiagram</a:t>
            </a:r>
          </a:p>
        </p:txBody>
      </p:sp>
      <p:sp>
        <p:nvSpPr>
          <p:cNvPr id="9" name="Rubrik 1">
            <a:extLst>
              <a:ext uri="{FF2B5EF4-FFF2-40B4-BE49-F238E27FC236}">
                <a16:creationId xmlns:a16="http://schemas.microsoft.com/office/drawing/2014/main" id="{2ABAD343-0C64-4115-B92A-EACF664DC0DD}"/>
              </a:ext>
            </a:extLst>
          </p:cNvPr>
          <p:cNvSpPr txBox="1">
            <a:spLocks/>
          </p:cNvSpPr>
          <p:nvPr/>
        </p:nvSpPr>
        <p:spPr>
          <a:xfrm>
            <a:off x="4777740" y="539759"/>
            <a:ext cx="4130040" cy="516630"/>
          </a:xfrm>
          <a:prstGeom prst="rect">
            <a:avLst/>
          </a:prstGeom>
        </p:spPr>
        <p:txBody>
          <a:bodyPr/>
          <a:lstStyle>
            <a:lvl1pPr algn="l" defTabSz="914400" rtl="0" eaLnBrk="1" latinLnBrk="0" hangingPunct="1">
              <a:lnSpc>
                <a:spcPct val="90000"/>
              </a:lnSpc>
              <a:spcBef>
                <a:spcPct val="0"/>
              </a:spcBef>
              <a:buNone/>
              <a:defRPr sz="2400" b="1" i="0" kern="1200" baseline="0">
                <a:solidFill>
                  <a:schemeClr val="tx1"/>
                </a:solidFill>
                <a:latin typeface="Corbel" panose="020B0503020204020204" pitchFamily="34" charset="0"/>
                <a:ea typeface="+mj-ea"/>
                <a:cs typeface="+mj-cs"/>
              </a:defRPr>
            </a:lvl1pPr>
          </a:lstStyle>
          <a:p>
            <a:pPr algn="ctr"/>
            <a:r>
              <a:rPr lang="sv-SE" dirty="0"/>
              <a:t>Bubbeldiagram</a:t>
            </a:r>
          </a:p>
        </p:txBody>
      </p:sp>
      <p:graphicFrame>
        <p:nvGraphicFramePr>
          <p:cNvPr id="10" name="Diagram 9">
            <a:extLst>
              <a:ext uri="{FF2B5EF4-FFF2-40B4-BE49-F238E27FC236}">
                <a16:creationId xmlns:a16="http://schemas.microsoft.com/office/drawing/2014/main" id="{93355AFD-1F12-4B99-9534-BB94E36352DD}"/>
              </a:ext>
            </a:extLst>
          </p:cNvPr>
          <p:cNvGraphicFramePr>
            <a:graphicFrameLocks/>
          </p:cNvGraphicFramePr>
          <p:nvPr/>
        </p:nvGraphicFramePr>
        <p:xfrm>
          <a:off x="0" y="1200150"/>
          <a:ext cx="4671060" cy="296799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Diagram 6">
            <a:extLst>
              <a:ext uri="{FF2B5EF4-FFF2-40B4-BE49-F238E27FC236}">
                <a16:creationId xmlns:a16="http://schemas.microsoft.com/office/drawing/2014/main" id="{4061C12B-572A-4AF9-A6B3-D57F4D5921D9}"/>
              </a:ext>
            </a:extLst>
          </p:cNvPr>
          <p:cNvGraphicFramePr>
            <a:graphicFrameLocks/>
          </p:cNvGraphicFramePr>
          <p:nvPr>
            <p:extLst>
              <p:ext uri="{D42A27DB-BD31-4B8C-83A1-F6EECF244321}">
                <p14:modId xmlns:p14="http://schemas.microsoft.com/office/powerpoint/2010/main" val="3669379979"/>
              </p:ext>
            </p:extLst>
          </p:nvPr>
        </p:nvGraphicFramePr>
        <p:xfrm>
          <a:off x="4671060" y="1200149"/>
          <a:ext cx="4472940" cy="287231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3500256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2B207527-7A9F-482C-BAFF-215F09DB72B6}"/>
              </a:ext>
            </a:extLst>
          </p:cNvPr>
          <p:cNvSpPr>
            <a:spLocks noGrp="1"/>
          </p:cNvSpPr>
          <p:nvPr>
            <p:ph type="title"/>
          </p:nvPr>
        </p:nvSpPr>
        <p:spPr/>
        <p:txBody>
          <a:bodyPr/>
          <a:lstStyle/>
          <a:p>
            <a:r>
              <a:rPr lang="sv-SE" dirty="0"/>
              <a:t>Paretodiagram (kombinerad diagram)</a:t>
            </a:r>
          </a:p>
        </p:txBody>
      </p:sp>
      <p:sp>
        <p:nvSpPr>
          <p:cNvPr id="3" name="Platshållare för innehåll 2">
            <a:extLst>
              <a:ext uri="{FF2B5EF4-FFF2-40B4-BE49-F238E27FC236}">
                <a16:creationId xmlns:a16="http://schemas.microsoft.com/office/drawing/2014/main" id="{3F3F145B-67F9-4512-B733-488CDF70EA93}"/>
              </a:ext>
            </a:extLst>
          </p:cNvPr>
          <p:cNvSpPr>
            <a:spLocks noGrp="1"/>
          </p:cNvSpPr>
          <p:nvPr>
            <p:ph idx="1"/>
          </p:nvPr>
        </p:nvSpPr>
        <p:spPr>
          <a:xfrm>
            <a:off x="971551" y="1251169"/>
            <a:ext cx="7423150" cy="2692857"/>
          </a:xfrm>
        </p:spPr>
        <p:txBody>
          <a:bodyPr/>
          <a:lstStyle/>
          <a:p>
            <a:pPr marL="0" indent="0">
              <a:buNone/>
            </a:pPr>
            <a:r>
              <a:rPr lang="sv-SE" sz="1600" dirty="0"/>
              <a:t>Paretodiagram används ofta i situationer där man har flera fel/</a:t>
            </a:r>
            <a:r>
              <a:rPr lang="sv-SE" sz="1600" dirty="0" err="1"/>
              <a:t>slöserier</a:t>
            </a:r>
            <a:r>
              <a:rPr lang="sv-SE" sz="1600" dirty="0"/>
              <a:t> för en viss process. Genom att räkna frekvenser av hur ofta felen uppträder kan vi också ställa dem i relation till varandra. Som beslutsunderlag är </a:t>
            </a:r>
            <a:r>
              <a:rPr lang="sv-SE" sz="1600" dirty="0" err="1"/>
              <a:t>paretodiagrammet</a:t>
            </a:r>
            <a:r>
              <a:rPr lang="sv-SE" sz="1600" dirty="0"/>
              <a:t> mycket värdefullt. Det skapar en bild av de problem/händelser som är mest frekventa och möjliggör därmed prioriteringar av var förbättringar bör sättas in.</a:t>
            </a:r>
          </a:p>
        </p:txBody>
      </p:sp>
      <p:sp>
        <p:nvSpPr>
          <p:cNvPr id="4" name="Underrubrik 3">
            <a:extLst>
              <a:ext uri="{FF2B5EF4-FFF2-40B4-BE49-F238E27FC236}">
                <a16:creationId xmlns:a16="http://schemas.microsoft.com/office/drawing/2014/main" id="{FD93DBC5-B301-4B05-BE62-FB1DC8E9F0BF}"/>
              </a:ext>
            </a:extLst>
          </p:cNvPr>
          <p:cNvSpPr>
            <a:spLocks noGrp="1"/>
          </p:cNvSpPr>
          <p:nvPr>
            <p:ph type="subTitle" idx="10"/>
          </p:nvPr>
        </p:nvSpPr>
        <p:spPr/>
        <p:txBody>
          <a:bodyPr/>
          <a:lstStyle/>
          <a:p>
            <a:endParaRPr lang="sv-SE"/>
          </a:p>
        </p:txBody>
      </p:sp>
    </p:spTree>
    <p:extLst>
      <p:ext uri="{BB962C8B-B14F-4D97-AF65-F5344CB8AC3E}">
        <p14:creationId xmlns:p14="http://schemas.microsoft.com/office/powerpoint/2010/main" val="5739426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Underrubrik 3">
            <a:extLst>
              <a:ext uri="{FF2B5EF4-FFF2-40B4-BE49-F238E27FC236}">
                <a16:creationId xmlns:a16="http://schemas.microsoft.com/office/drawing/2014/main" id="{7F03A425-C84C-48C4-9151-837BC2E56387}"/>
              </a:ext>
            </a:extLst>
          </p:cNvPr>
          <p:cNvSpPr>
            <a:spLocks noGrp="1"/>
          </p:cNvSpPr>
          <p:nvPr>
            <p:ph type="subTitle" idx="10"/>
          </p:nvPr>
        </p:nvSpPr>
        <p:spPr/>
        <p:txBody>
          <a:bodyPr/>
          <a:lstStyle/>
          <a:p>
            <a:endParaRPr lang="sv-SE"/>
          </a:p>
        </p:txBody>
      </p:sp>
      <p:sp>
        <p:nvSpPr>
          <p:cNvPr id="11" name="Rubrik 1">
            <a:extLst>
              <a:ext uri="{FF2B5EF4-FFF2-40B4-BE49-F238E27FC236}">
                <a16:creationId xmlns:a16="http://schemas.microsoft.com/office/drawing/2014/main" id="{31909061-5047-46F6-9CCC-C46130368C44}"/>
              </a:ext>
            </a:extLst>
          </p:cNvPr>
          <p:cNvSpPr txBox="1">
            <a:spLocks/>
          </p:cNvSpPr>
          <p:nvPr/>
        </p:nvSpPr>
        <p:spPr>
          <a:xfrm>
            <a:off x="2506980" y="291090"/>
            <a:ext cx="4130040" cy="516630"/>
          </a:xfrm>
          <a:prstGeom prst="rect">
            <a:avLst/>
          </a:prstGeom>
        </p:spPr>
        <p:txBody>
          <a:bodyPr/>
          <a:lstStyle>
            <a:lvl1pPr algn="l" defTabSz="914400" rtl="0" eaLnBrk="1" latinLnBrk="0" hangingPunct="1">
              <a:lnSpc>
                <a:spcPct val="90000"/>
              </a:lnSpc>
              <a:spcBef>
                <a:spcPct val="0"/>
              </a:spcBef>
              <a:buNone/>
              <a:defRPr sz="2400" b="1" i="0" kern="1200" baseline="0">
                <a:solidFill>
                  <a:schemeClr val="tx1"/>
                </a:solidFill>
                <a:latin typeface="Corbel" panose="020B0503020204020204" pitchFamily="34" charset="0"/>
                <a:ea typeface="+mj-ea"/>
                <a:cs typeface="+mj-cs"/>
              </a:defRPr>
            </a:lvl1pPr>
          </a:lstStyle>
          <a:p>
            <a:pPr algn="ctr"/>
            <a:r>
              <a:rPr lang="sv-SE" dirty="0"/>
              <a:t>Paretodiagram</a:t>
            </a:r>
          </a:p>
        </p:txBody>
      </p:sp>
      <mc:AlternateContent xmlns:mc="http://schemas.openxmlformats.org/markup-compatibility/2006" xmlns:cx1="http://schemas.microsoft.com/office/drawing/2015/9/8/chartex">
        <mc:Choice Requires="cx1">
          <p:graphicFrame>
            <p:nvGraphicFramePr>
              <p:cNvPr id="7" name="Diagram 6">
                <a:extLst>
                  <a:ext uri="{FF2B5EF4-FFF2-40B4-BE49-F238E27FC236}">
                    <a16:creationId xmlns:a16="http://schemas.microsoft.com/office/drawing/2014/main" id="{C6C010D7-1C08-48E0-BD18-08CD0DADCC81}"/>
                  </a:ext>
                </a:extLst>
              </p:cNvPr>
              <p:cNvGraphicFramePr/>
              <p:nvPr/>
            </p:nvGraphicFramePr>
            <p:xfrm>
              <a:off x="1047750" y="807720"/>
              <a:ext cx="7048500" cy="3528060"/>
            </p:xfrm>
            <a:graphic>
              <a:graphicData uri="http://schemas.microsoft.com/office/drawing/2014/chartex">
                <cx:chart xmlns:cx="http://schemas.microsoft.com/office/drawing/2014/chartex" xmlns:r="http://schemas.openxmlformats.org/officeDocument/2006/relationships" r:id="rId3"/>
              </a:graphicData>
            </a:graphic>
          </p:graphicFrame>
        </mc:Choice>
        <mc:Fallback xmlns="">
          <p:pic>
            <p:nvPicPr>
              <p:cNvPr id="7" name="Diagram 6">
                <a:extLst>
                  <a:ext uri="{FF2B5EF4-FFF2-40B4-BE49-F238E27FC236}">
                    <a16:creationId xmlns:a16="http://schemas.microsoft.com/office/drawing/2014/main" id="{C6C010D7-1C08-48E0-BD18-08CD0DADCC81}"/>
                  </a:ext>
                </a:extLst>
              </p:cNvPr>
              <p:cNvPicPr>
                <a:picLocks noGrp="1" noRot="1" noChangeAspect="1" noMove="1" noResize="1" noEditPoints="1" noAdjustHandles="1" noChangeArrowheads="1" noChangeShapeType="1"/>
              </p:cNvPicPr>
              <p:nvPr/>
            </p:nvPicPr>
            <p:blipFill>
              <a:blip r:embed="rId4"/>
              <a:stretch>
                <a:fillRect/>
              </a:stretch>
            </p:blipFill>
            <p:spPr>
              <a:xfrm>
                <a:off x="1047750" y="807720"/>
                <a:ext cx="7048500" cy="3528060"/>
              </a:xfrm>
              <a:prstGeom prst="rect">
                <a:avLst/>
              </a:prstGeom>
            </p:spPr>
          </p:pic>
        </mc:Fallback>
      </mc:AlternateContent>
    </p:spTree>
    <p:extLst>
      <p:ext uri="{BB962C8B-B14F-4D97-AF65-F5344CB8AC3E}">
        <p14:creationId xmlns:p14="http://schemas.microsoft.com/office/powerpoint/2010/main" val="75284810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latshållare för innehåll 2">
            <a:extLst>
              <a:ext uri="{FF2B5EF4-FFF2-40B4-BE49-F238E27FC236}">
                <a16:creationId xmlns:a16="http://schemas.microsoft.com/office/drawing/2014/main" id="{E6115922-C35C-4829-98BB-012C7C497C0C}"/>
              </a:ext>
            </a:extLst>
          </p:cNvPr>
          <p:cNvSpPr>
            <a:spLocks noGrp="1"/>
          </p:cNvSpPr>
          <p:nvPr>
            <p:ph idx="1"/>
          </p:nvPr>
        </p:nvSpPr>
        <p:spPr>
          <a:xfrm>
            <a:off x="4572000" y="612018"/>
            <a:ext cx="3692729" cy="2692857"/>
          </a:xfrm>
        </p:spPr>
        <p:txBody>
          <a:bodyPr/>
          <a:lstStyle/>
          <a:p>
            <a:pPr marL="0" indent="0">
              <a:buNone/>
            </a:pPr>
            <a:r>
              <a:rPr lang="sv-SE" sz="1400" dirty="0"/>
              <a:t>De olika delarna i ett </a:t>
            </a:r>
            <a:r>
              <a:rPr lang="sv-SE" sz="1400" dirty="0" err="1"/>
              <a:t>paretodiagram</a:t>
            </a:r>
            <a:r>
              <a:rPr lang="sv-SE" sz="1400" dirty="0"/>
              <a:t> är:</a:t>
            </a:r>
          </a:p>
          <a:p>
            <a:r>
              <a:rPr lang="sv-SE" sz="1400" i="1" dirty="0"/>
              <a:t>Rubrik. </a:t>
            </a:r>
            <a:r>
              <a:rPr lang="sv-SE" sz="1400" dirty="0"/>
              <a:t>Ger information om vad det handlar om</a:t>
            </a:r>
          </a:p>
          <a:p>
            <a:r>
              <a:rPr lang="sv-SE" sz="1400" i="1" dirty="0"/>
              <a:t>Klassindelad sorterad data</a:t>
            </a:r>
            <a:r>
              <a:rPr lang="sv-SE" sz="1400" dirty="0"/>
              <a:t>. Det som studeras </a:t>
            </a:r>
            <a:r>
              <a:rPr lang="sv-SE" sz="1400" dirty="0" err="1"/>
              <a:t>klassindelas</a:t>
            </a:r>
            <a:r>
              <a:rPr lang="sv-SE" sz="1400" dirty="0"/>
              <a:t> i olika kategorier, till exempel olika anledningar till uteblivna besök. Kategorierna sorteras också utifrån hur ofta de uppträder. Den mest frekventa kategorin grupperas till vänster och därefter i avtagande ordning.</a:t>
            </a:r>
          </a:p>
          <a:p>
            <a:r>
              <a:rPr lang="sv-SE" sz="1400" i="1" dirty="0"/>
              <a:t>Antal (y-axeln). </a:t>
            </a:r>
            <a:r>
              <a:rPr lang="sv-SE" sz="1400" dirty="0"/>
              <a:t>Registrering av antalet observationer inom en viss kategori. Ibland lägger man till en procentuell beräkning av ackumulerade värden.</a:t>
            </a:r>
          </a:p>
          <a:p>
            <a:r>
              <a:rPr lang="sv-SE" sz="1400" i="1" dirty="0"/>
              <a:t>Observerad data</a:t>
            </a:r>
            <a:r>
              <a:rPr lang="sv-SE" sz="1400" dirty="0"/>
              <a:t>. Visar fördelningen av de olika kategorierna.</a:t>
            </a:r>
          </a:p>
        </p:txBody>
      </p:sp>
      <p:sp>
        <p:nvSpPr>
          <p:cNvPr id="4" name="Underrubrik 3">
            <a:extLst>
              <a:ext uri="{FF2B5EF4-FFF2-40B4-BE49-F238E27FC236}">
                <a16:creationId xmlns:a16="http://schemas.microsoft.com/office/drawing/2014/main" id="{22525DD1-5B42-47FD-88BD-CD4796C39880}"/>
              </a:ext>
            </a:extLst>
          </p:cNvPr>
          <p:cNvSpPr>
            <a:spLocks noGrp="1"/>
          </p:cNvSpPr>
          <p:nvPr>
            <p:ph type="subTitle" idx="10"/>
          </p:nvPr>
        </p:nvSpPr>
        <p:spPr/>
        <p:txBody>
          <a:bodyPr/>
          <a:lstStyle/>
          <a:p>
            <a:endParaRPr lang="sv-SE"/>
          </a:p>
        </p:txBody>
      </p:sp>
      <p:sp>
        <p:nvSpPr>
          <p:cNvPr id="6" name="Rubrik 1">
            <a:extLst>
              <a:ext uri="{FF2B5EF4-FFF2-40B4-BE49-F238E27FC236}">
                <a16:creationId xmlns:a16="http://schemas.microsoft.com/office/drawing/2014/main" id="{8E88F31F-E2EB-4D2C-AFE2-D4B6D8F2523D}"/>
              </a:ext>
            </a:extLst>
          </p:cNvPr>
          <p:cNvSpPr>
            <a:spLocks noGrp="1"/>
          </p:cNvSpPr>
          <p:nvPr>
            <p:ph type="title"/>
          </p:nvPr>
        </p:nvSpPr>
        <p:spPr>
          <a:xfrm>
            <a:off x="737241" y="740647"/>
            <a:ext cx="3506598" cy="516630"/>
          </a:xfrm>
        </p:spPr>
        <p:txBody>
          <a:bodyPr/>
          <a:lstStyle/>
          <a:p>
            <a:r>
              <a:rPr lang="sv-SE" dirty="0"/>
              <a:t>Paretodiagram i detalj</a:t>
            </a:r>
          </a:p>
        </p:txBody>
      </p:sp>
      <mc:AlternateContent xmlns:mc="http://schemas.openxmlformats.org/markup-compatibility/2006" xmlns:cx1="http://schemas.microsoft.com/office/drawing/2015/9/8/chartex">
        <mc:Choice Requires="cx1">
          <p:graphicFrame>
            <p:nvGraphicFramePr>
              <p:cNvPr id="7" name="Diagram 6">
                <a:extLst>
                  <a:ext uri="{FF2B5EF4-FFF2-40B4-BE49-F238E27FC236}">
                    <a16:creationId xmlns:a16="http://schemas.microsoft.com/office/drawing/2014/main" id="{2D55B70F-BAF6-4EAA-BD26-ED853454A2AF}"/>
                  </a:ext>
                </a:extLst>
              </p:cNvPr>
              <p:cNvGraphicFramePr/>
              <p:nvPr/>
            </p:nvGraphicFramePr>
            <p:xfrm>
              <a:off x="737241" y="1257278"/>
              <a:ext cx="3573379" cy="3032324"/>
            </p:xfrm>
            <a:graphic>
              <a:graphicData uri="http://schemas.microsoft.com/office/drawing/2014/chartex">
                <cx:chart xmlns:cx="http://schemas.microsoft.com/office/drawing/2014/chartex" xmlns:r="http://schemas.openxmlformats.org/officeDocument/2006/relationships" r:id="rId3"/>
              </a:graphicData>
            </a:graphic>
          </p:graphicFrame>
        </mc:Choice>
        <mc:Fallback xmlns="">
          <p:pic>
            <p:nvPicPr>
              <p:cNvPr id="7" name="Diagram 6">
                <a:extLst>
                  <a:ext uri="{FF2B5EF4-FFF2-40B4-BE49-F238E27FC236}">
                    <a16:creationId xmlns:a16="http://schemas.microsoft.com/office/drawing/2014/main" id="{2D55B70F-BAF6-4EAA-BD26-ED853454A2AF}"/>
                  </a:ext>
                </a:extLst>
              </p:cNvPr>
              <p:cNvPicPr>
                <a:picLocks noGrp="1" noRot="1" noChangeAspect="1" noMove="1" noResize="1" noEditPoints="1" noAdjustHandles="1" noChangeArrowheads="1" noChangeShapeType="1"/>
              </p:cNvPicPr>
              <p:nvPr/>
            </p:nvPicPr>
            <p:blipFill>
              <a:blip r:embed="rId4"/>
              <a:stretch>
                <a:fillRect/>
              </a:stretch>
            </p:blipFill>
            <p:spPr>
              <a:xfrm>
                <a:off x="737241" y="1257278"/>
                <a:ext cx="3573379" cy="3032324"/>
              </a:xfrm>
              <a:prstGeom prst="rect">
                <a:avLst/>
              </a:prstGeom>
            </p:spPr>
          </p:pic>
        </mc:Fallback>
      </mc:AlternateContent>
    </p:spTree>
    <p:extLst>
      <p:ext uri="{BB962C8B-B14F-4D97-AF65-F5344CB8AC3E}">
        <p14:creationId xmlns:p14="http://schemas.microsoft.com/office/powerpoint/2010/main" val="291627301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B9EA9BB1-D34C-4352-AE28-38F5F632541F}"/>
              </a:ext>
            </a:extLst>
          </p:cNvPr>
          <p:cNvSpPr>
            <a:spLocks noGrp="1"/>
          </p:cNvSpPr>
          <p:nvPr>
            <p:ph type="title"/>
          </p:nvPr>
        </p:nvSpPr>
        <p:spPr/>
        <p:txBody>
          <a:bodyPr/>
          <a:lstStyle/>
          <a:p>
            <a:r>
              <a:rPr lang="sv-SE" dirty="0"/>
              <a:t>Styrdiagram</a:t>
            </a:r>
          </a:p>
        </p:txBody>
      </p:sp>
      <p:sp>
        <p:nvSpPr>
          <p:cNvPr id="3" name="Platshållare för innehåll 2">
            <a:extLst>
              <a:ext uri="{FF2B5EF4-FFF2-40B4-BE49-F238E27FC236}">
                <a16:creationId xmlns:a16="http://schemas.microsoft.com/office/drawing/2014/main" id="{33A0A13F-0912-4B84-93F7-EB2512EDC26D}"/>
              </a:ext>
            </a:extLst>
          </p:cNvPr>
          <p:cNvSpPr>
            <a:spLocks noGrp="1"/>
          </p:cNvSpPr>
          <p:nvPr>
            <p:ph idx="1"/>
          </p:nvPr>
        </p:nvSpPr>
        <p:spPr>
          <a:xfrm>
            <a:off x="971550" y="1251169"/>
            <a:ext cx="7799070" cy="2692857"/>
          </a:xfrm>
        </p:spPr>
        <p:txBody>
          <a:bodyPr/>
          <a:lstStyle/>
          <a:p>
            <a:pPr marL="0" indent="0">
              <a:buNone/>
            </a:pPr>
            <a:r>
              <a:rPr lang="sv-SE" dirty="0"/>
              <a:t>Styrdiagrammet är ett verktyg som filtrerar ut signalerna från det brus som den slumpmässiga variationen ger. Signalerna kan bestå av enstaka mätvärden, trender eller andra avvikande mönster. Styrdiagrammet kombinerar tidsseriegrafens fördelar att presentera data över tid med statistiska beslutsregler för vad som är slumpmässig respektive systematisk variation.</a:t>
            </a:r>
          </a:p>
          <a:p>
            <a:pPr marL="0" indent="0">
              <a:buNone/>
            </a:pPr>
            <a:r>
              <a:rPr lang="sv-SE" dirty="0"/>
              <a:t>För en mer utförlig beskrivning av styrdiagram se ”</a:t>
            </a:r>
            <a:r>
              <a:rPr lang="sv-SE" dirty="0">
                <a:hlinkClick r:id="rId3"/>
              </a:rPr>
              <a:t>Mätningar för bättre styrning” från Innovationsrådet</a:t>
            </a:r>
            <a:r>
              <a:rPr lang="sv-SE" dirty="0"/>
              <a:t>.</a:t>
            </a:r>
          </a:p>
        </p:txBody>
      </p:sp>
      <p:sp>
        <p:nvSpPr>
          <p:cNvPr id="4" name="Underrubrik 3">
            <a:extLst>
              <a:ext uri="{FF2B5EF4-FFF2-40B4-BE49-F238E27FC236}">
                <a16:creationId xmlns:a16="http://schemas.microsoft.com/office/drawing/2014/main" id="{28EACFB1-4A45-4D9F-8409-773EBF944192}"/>
              </a:ext>
            </a:extLst>
          </p:cNvPr>
          <p:cNvSpPr>
            <a:spLocks noGrp="1"/>
          </p:cNvSpPr>
          <p:nvPr>
            <p:ph type="subTitle" idx="10"/>
          </p:nvPr>
        </p:nvSpPr>
        <p:spPr/>
        <p:txBody>
          <a:bodyPr/>
          <a:lstStyle/>
          <a:p>
            <a:endParaRPr lang="sv-SE"/>
          </a:p>
        </p:txBody>
      </p:sp>
    </p:spTree>
    <p:extLst>
      <p:ext uri="{BB962C8B-B14F-4D97-AF65-F5344CB8AC3E}">
        <p14:creationId xmlns:p14="http://schemas.microsoft.com/office/powerpoint/2010/main" val="206146365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Bildobjekt 8">
            <a:extLst>
              <a:ext uri="{FF2B5EF4-FFF2-40B4-BE49-F238E27FC236}">
                <a16:creationId xmlns:a16="http://schemas.microsoft.com/office/drawing/2014/main" id="{76945335-EDCA-4802-B2EB-8A86A3137DE4}"/>
              </a:ext>
            </a:extLst>
          </p:cNvPr>
          <p:cNvPicPr>
            <a:picLocks noChangeAspect="1"/>
          </p:cNvPicPr>
          <p:nvPr/>
        </p:nvPicPr>
        <p:blipFill>
          <a:blip r:embed="rId3"/>
          <a:stretch>
            <a:fillRect/>
          </a:stretch>
        </p:blipFill>
        <p:spPr>
          <a:xfrm>
            <a:off x="1959418" y="1010411"/>
            <a:ext cx="5225163" cy="3135099"/>
          </a:xfrm>
          <a:prstGeom prst="rect">
            <a:avLst/>
          </a:prstGeom>
          <a:ln>
            <a:noFill/>
          </a:ln>
          <a:effectLst>
            <a:outerShdw blurRad="292100" dist="139700" dir="2700000" algn="tl" rotWithShape="0">
              <a:srgbClr val="333333">
                <a:alpha val="65000"/>
              </a:srgbClr>
            </a:outerShdw>
          </a:effectLst>
        </p:spPr>
      </p:pic>
      <p:sp>
        <p:nvSpPr>
          <p:cNvPr id="3" name="Rubrik 1">
            <a:extLst>
              <a:ext uri="{FF2B5EF4-FFF2-40B4-BE49-F238E27FC236}">
                <a16:creationId xmlns:a16="http://schemas.microsoft.com/office/drawing/2014/main" id="{AE6178B1-8989-4A98-BAB7-8B0936902C59}"/>
              </a:ext>
            </a:extLst>
          </p:cNvPr>
          <p:cNvSpPr>
            <a:spLocks noGrp="1"/>
          </p:cNvSpPr>
          <p:nvPr>
            <p:ph type="title"/>
          </p:nvPr>
        </p:nvSpPr>
        <p:spPr>
          <a:xfrm>
            <a:off x="1000568" y="359647"/>
            <a:ext cx="7444932" cy="516630"/>
          </a:xfrm>
        </p:spPr>
        <p:txBody>
          <a:bodyPr/>
          <a:lstStyle/>
          <a:p>
            <a:r>
              <a:rPr lang="sv-SE" sz="2000" dirty="0"/>
              <a:t>En karta med färgindikatorer – ett annat bra sätt att visualisera</a:t>
            </a:r>
          </a:p>
        </p:txBody>
      </p:sp>
    </p:spTree>
    <p:extLst>
      <p:ext uri="{BB962C8B-B14F-4D97-AF65-F5344CB8AC3E}">
        <p14:creationId xmlns:p14="http://schemas.microsoft.com/office/powerpoint/2010/main" val="121853061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latshållare för bild 3">
            <a:extLst>
              <a:ext uri="{FF2B5EF4-FFF2-40B4-BE49-F238E27FC236}">
                <a16:creationId xmlns:a16="http://schemas.microsoft.com/office/drawing/2014/main" id="{8A532646-F10E-4C04-89D8-9E5AB537E8E4}"/>
              </a:ext>
            </a:extLst>
          </p:cNvPr>
          <p:cNvSpPr>
            <a:spLocks noGrp="1"/>
          </p:cNvSpPr>
          <p:nvPr>
            <p:ph type="pic" sz="quarter" idx="10"/>
          </p:nvPr>
        </p:nvSpPr>
        <p:spPr/>
      </p:sp>
      <p:pic>
        <p:nvPicPr>
          <p:cNvPr id="8" name="Bildobjekt 7">
            <a:extLst>
              <a:ext uri="{FF2B5EF4-FFF2-40B4-BE49-F238E27FC236}">
                <a16:creationId xmlns:a16="http://schemas.microsoft.com/office/drawing/2014/main" id="{317311B2-4225-4E74-BE8C-428E9A8176DE}"/>
              </a:ext>
            </a:extLst>
          </p:cNvPr>
          <p:cNvPicPr>
            <a:picLocks noChangeAspect="1"/>
          </p:cNvPicPr>
          <p:nvPr/>
        </p:nvPicPr>
        <p:blipFill>
          <a:blip r:embed="rId2"/>
          <a:stretch>
            <a:fillRect/>
          </a:stretch>
        </p:blipFill>
        <p:spPr>
          <a:xfrm>
            <a:off x="1354" y="0"/>
            <a:ext cx="9141292" cy="5143500"/>
          </a:xfrm>
          <a:prstGeom prst="rect">
            <a:avLst/>
          </a:prstGeom>
        </p:spPr>
      </p:pic>
      <p:sp>
        <p:nvSpPr>
          <p:cNvPr id="2" name="Rubrik 1">
            <a:extLst>
              <a:ext uri="{FF2B5EF4-FFF2-40B4-BE49-F238E27FC236}">
                <a16:creationId xmlns:a16="http://schemas.microsoft.com/office/drawing/2014/main" id="{9097B09E-41D8-4E39-988D-57BA814718B5}"/>
              </a:ext>
            </a:extLst>
          </p:cNvPr>
          <p:cNvSpPr>
            <a:spLocks noGrp="1"/>
          </p:cNvSpPr>
          <p:nvPr>
            <p:ph type="ctrTitle"/>
          </p:nvPr>
        </p:nvSpPr>
        <p:spPr/>
        <p:txBody>
          <a:bodyPr>
            <a:normAutofit fontScale="90000"/>
          </a:bodyPr>
          <a:lstStyle/>
          <a:p>
            <a:endParaRPr lang="sv-SE" dirty="0"/>
          </a:p>
        </p:txBody>
      </p:sp>
      <p:sp>
        <p:nvSpPr>
          <p:cNvPr id="3" name="Underrubrik 2">
            <a:extLst>
              <a:ext uri="{FF2B5EF4-FFF2-40B4-BE49-F238E27FC236}">
                <a16:creationId xmlns:a16="http://schemas.microsoft.com/office/drawing/2014/main" id="{A089106F-D257-4EE8-906F-A2912571ABC2}"/>
              </a:ext>
            </a:extLst>
          </p:cNvPr>
          <p:cNvSpPr>
            <a:spLocks noGrp="1"/>
          </p:cNvSpPr>
          <p:nvPr>
            <p:ph type="subTitle" idx="1"/>
          </p:nvPr>
        </p:nvSpPr>
        <p:spPr/>
        <p:txBody>
          <a:bodyPr/>
          <a:lstStyle/>
          <a:p>
            <a:endParaRPr lang="sv-SE" dirty="0"/>
          </a:p>
        </p:txBody>
      </p:sp>
      <p:pic>
        <p:nvPicPr>
          <p:cNvPr id="5" name="Bildobjekt 4">
            <a:extLst>
              <a:ext uri="{FF2B5EF4-FFF2-40B4-BE49-F238E27FC236}">
                <a16:creationId xmlns:a16="http://schemas.microsoft.com/office/drawing/2014/main" id="{F61666CD-E156-4249-8F2B-FE0737947D3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43675" y="4267200"/>
            <a:ext cx="1943100" cy="385864"/>
          </a:xfrm>
          <a:prstGeom prst="rect">
            <a:avLst/>
          </a:prstGeom>
        </p:spPr>
      </p:pic>
    </p:spTree>
    <p:extLst>
      <p:ext uri="{BB962C8B-B14F-4D97-AF65-F5344CB8AC3E}">
        <p14:creationId xmlns:p14="http://schemas.microsoft.com/office/powerpoint/2010/main" val="3658910469"/>
      </p:ext>
    </p:extLst>
  </p:cSld>
  <p:clrMapOvr>
    <a:masterClrMapping/>
  </p:clrMapOvr>
</p:sld>
</file>

<file path=ppt/theme/theme1.xml><?xml version="1.0" encoding="utf-8"?>
<a:theme xmlns:a="http://schemas.openxmlformats.org/drawingml/2006/main" name="16_9_Presentation">
  <a:themeElements>
    <a:clrScheme name="Region Blekinge">
      <a:dk1>
        <a:sysClr val="windowText" lastClr="000000"/>
      </a:dk1>
      <a:lt1>
        <a:sysClr val="window" lastClr="FFFFFF"/>
      </a:lt1>
      <a:dk2>
        <a:srgbClr val="003D7C"/>
      </a:dk2>
      <a:lt2>
        <a:srgbClr val="FFFFFF"/>
      </a:lt2>
      <a:accent1>
        <a:srgbClr val="00A6E2"/>
      </a:accent1>
      <a:accent2>
        <a:srgbClr val="003D7C"/>
      </a:accent2>
      <a:accent3>
        <a:srgbClr val="98C21D"/>
      </a:accent3>
      <a:accent4>
        <a:srgbClr val="2D934F"/>
      </a:accent4>
      <a:accent5>
        <a:srgbClr val="D7007F"/>
      </a:accent5>
      <a:accent6>
        <a:srgbClr val="F18700"/>
      </a:accent6>
      <a:hlink>
        <a:srgbClr val="6E368C"/>
      </a:hlink>
      <a:folHlink>
        <a:srgbClr val="E31836"/>
      </a:folHlink>
    </a:clrScheme>
    <a:fontScheme name="Corbel">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lank.potx" id="{3A6B94AB-9AC6-493E-B36B-B750673A9344}" vid="{6AD9B554-5742-433C-BC9E-516D400D9258}"/>
    </a:ext>
  </a:extLst>
</a:theme>
</file>

<file path=ppt/theme/theme2.xml><?xml version="1.0" encoding="utf-8"?>
<a:theme xmlns:a="http://schemas.openxmlformats.org/drawingml/2006/main" name="Office-tem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kument" ma:contentTypeID="0x010100BA27ED78B4867F4BBDC0A4F1B3669B0E" ma:contentTypeVersion="1" ma:contentTypeDescription="Skapa ett nytt dokument." ma:contentTypeScope="" ma:versionID="045d4ebd1f1d191093f422a57c751351">
  <xsd:schema xmlns:xsd="http://www.w3.org/2001/XMLSchema" xmlns:xs="http://www.w3.org/2001/XMLSchema" xmlns:p="http://schemas.microsoft.com/office/2006/metadata/properties" xmlns:ns2="001765b0-6213-4853-a53c-6f8706b365b3" targetNamespace="http://schemas.microsoft.com/office/2006/metadata/properties" ma:root="true" ma:fieldsID="4564432af5fcf0b6961777c4925ac02c" ns2:_="">
    <xsd:import namespace="001765b0-6213-4853-a53c-6f8706b365b3"/>
    <xsd:element name="properties">
      <xsd:complexType>
        <xsd:sequence>
          <xsd:element name="documentManagement">
            <xsd:complexType>
              <xsd:all>
                <xsd:element ref="ns2:SharedWithUser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01765b0-6213-4853-a53c-6f8706b365b3" elementFormDefault="qualified">
    <xsd:import namespace="http://schemas.microsoft.com/office/2006/documentManagement/types"/>
    <xsd:import namespace="http://schemas.microsoft.com/office/infopath/2007/PartnerControls"/>
    <xsd:element name="SharedWithUsers" ma:index="8" nillable="true" ma:displayName="Delat med"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nehållstyp"/>
        <xsd:element ref="dc:title" minOccurs="0" maxOccurs="1" ma:index="4" ma:displayName="Rubrik"/>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97F29C0A-896C-445E-AB34-FBC165860A9E}"/>
</file>

<file path=customXml/itemProps2.xml><?xml version="1.0" encoding="utf-8"?>
<ds:datastoreItem xmlns:ds="http://schemas.openxmlformats.org/officeDocument/2006/customXml" ds:itemID="{2BE22574-2EDF-4564-8C86-6AF2DD1A0984}"/>
</file>

<file path=customXml/itemProps3.xml><?xml version="1.0" encoding="utf-8"?>
<ds:datastoreItem xmlns:ds="http://schemas.openxmlformats.org/officeDocument/2006/customXml" ds:itemID="{B195E73E-34A8-4103-86FD-E82BFD1DE692}"/>
</file>

<file path=docProps/app.xml><?xml version="1.0" encoding="utf-8"?>
<Properties xmlns="http://schemas.openxmlformats.org/officeDocument/2006/extended-properties" xmlns:vt="http://schemas.openxmlformats.org/officeDocument/2006/docPropsVTypes">
  <Template>blank</Template>
  <TotalTime>93</TotalTime>
  <Words>1268</Words>
  <Application>Microsoft Office PowerPoint</Application>
  <PresentationFormat>Bildspel på skärmen (16:9)</PresentationFormat>
  <Paragraphs>155</Paragraphs>
  <Slides>24</Slides>
  <Notes>23</Notes>
  <HiddenSlides>0</HiddenSlides>
  <MMClips>0</MMClips>
  <ScaleCrop>false</ScaleCrop>
  <HeadingPairs>
    <vt:vector size="6" baseType="variant">
      <vt:variant>
        <vt:lpstr>Använt teckensnitt</vt:lpstr>
      </vt:variant>
      <vt:variant>
        <vt:i4>3</vt:i4>
      </vt:variant>
      <vt:variant>
        <vt:lpstr>Tema</vt:lpstr>
      </vt:variant>
      <vt:variant>
        <vt:i4>1</vt:i4>
      </vt:variant>
      <vt:variant>
        <vt:lpstr>Bildrubriker</vt:lpstr>
      </vt:variant>
      <vt:variant>
        <vt:i4>24</vt:i4>
      </vt:variant>
    </vt:vector>
  </HeadingPairs>
  <TitlesOfParts>
    <vt:vector size="28" baseType="lpstr">
      <vt:lpstr>Arial</vt:lpstr>
      <vt:lpstr>Calibri</vt:lpstr>
      <vt:lpstr>Corbel</vt:lpstr>
      <vt:lpstr>16_9_Presentation</vt:lpstr>
      <vt:lpstr>Att visualisera data</vt:lpstr>
      <vt:lpstr>Visualisera data är inte bara diagram</vt:lpstr>
      <vt:lpstr>Översikt olika diagram för att visualisera data</vt:lpstr>
      <vt:lpstr>Hur gör man ett diagram</vt:lpstr>
      <vt:lpstr>Stapeldiagram</vt:lpstr>
      <vt:lpstr>Stapeldiagram</vt:lpstr>
      <vt:lpstr>Olika varianter av stapeldiagram</vt:lpstr>
      <vt:lpstr>PowerPoint-presentation</vt:lpstr>
      <vt:lpstr>PowerPoint-presentation</vt:lpstr>
      <vt:lpstr>PowerPoint-presentation</vt:lpstr>
      <vt:lpstr>Linjediagram</vt:lpstr>
      <vt:lpstr>Olika varianter av linjediagram</vt:lpstr>
      <vt:lpstr>PowerPoint-presentation</vt:lpstr>
      <vt:lpstr>PowerPoint-presentation</vt:lpstr>
      <vt:lpstr>Tårtdiagram / Cirkeldiagram</vt:lpstr>
      <vt:lpstr>PowerPoint-presentation</vt:lpstr>
      <vt:lpstr>Sambandsplott/Punktdiagram</vt:lpstr>
      <vt:lpstr>PowerPoint-presentation</vt:lpstr>
      <vt:lpstr>Paretodiagram (kombinerad diagram)</vt:lpstr>
      <vt:lpstr>PowerPoint-presentation</vt:lpstr>
      <vt:lpstr>Paretodiagram i detalj</vt:lpstr>
      <vt:lpstr>Styrdiagram</vt:lpstr>
      <vt:lpstr>En karta med färgindikatorer – ett annat bra sätt att visualisera</vt:lpstr>
      <vt:lpstr>PowerPoint-presentation</vt:lpstr>
    </vt:vector>
  </TitlesOfParts>
  <Company>Landstinget Blekinge</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Att visualisera data</dc:title>
  <dc:creator>Apelman, Inga-Lisa</dc:creator>
  <cp:lastModifiedBy>Apelman, Inga-Lisa</cp:lastModifiedBy>
  <cp:revision>10</cp:revision>
  <dcterms:created xsi:type="dcterms:W3CDTF">2021-04-22T13:42:17Z</dcterms:created>
  <dcterms:modified xsi:type="dcterms:W3CDTF">2021-04-30T10:19:48Z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Språk">
    <vt:lpwstr>Svenska (Sverige)</vt:lpwstr>
  </property>
  <property fmtid="{D5CDD505-2E9C-101B-9397-08002B2CF9AE}" pid="3" name="MSIP_Label_fbac6341-7359-42b1-877b-46cac6ea067b_Enabled">
    <vt:lpwstr>True</vt:lpwstr>
  </property>
  <property fmtid="{D5CDD505-2E9C-101B-9397-08002B2CF9AE}" pid="4" name="MSIP_Label_fbac6341-7359-42b1-877b-46cac6ea067b_SiteId">
    <vt:lpwstr>b864d79d-1d58-48a3-b396-10684dbf5445</vt:lpwstr>
  </property>
  <property fmtid="{D5CDD505-2E9C-101B-9397-08002B2CF9AE}" pid="5" name="MSIP_Label_fbac6341-7359-42b1-877b-46cac6ea067b_Owner">
    <vt:lpwstr>inga-lisa.apelman@regionblekinge.se</vt:lpwstr>
  </property>
  <property fmtid="{D5CDD505-2E9C-101B-9397-08002B2CF9AE}" pid="6" name="MSIP_Label_fbac6341-7359-42b1-877b-46cac6ea067b_SetDate">
    <vt:lpwstr>2021-04-22T13:42:40.2360064Z</vt:lpwstr>
  </property>
  <property fmtid="{D5CDD505-2E9C-101B-9397-08002B2CF9AE}" pid="7" name="MSIP_Label_fbac6341-7359-42b1-877b-46cac6ea067b_Name">
    <vt:lpwstr>Intern</vt:lpwstr>
  </property>
  <property fmtid="{D5CDD505-2E9C-101B-9397-08002B2CF9AE}" pid="8" name="MSIP_Label_fbac6341-7359-42b1-877b-46cac6ea067b_Application">
    <vt:lpwstr>Microsoft Azure Information Protection</vt:lpwstr>
  </property>
  <property fmtid="{D5CDD505-2E9C-101B-9397-08002B2CF9AE}" pid="9" name="MSIP_Label_fbac6341-7359-42b1-877b-46cac6ea067b_ActionId">
    <vt:lpwstr>4b1c600e-7c9a-4539-8ab0-8caa5a934c3d</vt:lpwstr>
  </property>
  <property fmtid="{D5CDD505-2E9C-101B-9397-08002B2CF9AE}" pid="10" name="MSIP_Label_fbac6341-7359-42b1-877b-46cac6ea067b_Extended_MSFT_Method">
    <vt:lpwstr>Automatic</vt:lpwstr>
  </property>
  <property fmtid="{D5CDD505-2E9C-101B-9397-08002B2CF9AE}" pid="11" name="Sensitivity">
    <vt:lpwstr>Intern</vt:lpwstr>
  </property>
  <property fmtid="{D5CDD505-2E9C-101B-9397-08002B2CF9AE}" pid="12" name="ContentTypeId">
    <vt:lpwstr>0x010100BA27ED78B4867F4BBDC0A4F1B3669B0E</vt:lpwstr>
  </property>
</Properties>
</file>