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10"/>
  </p:notesMasterIdLst>
  <p:sldIdLst>
    <p:sldId id="260" r:id="rId5"/>
    <p:sldId id="264" r:id="rId6"/>
    <p:sldId id="267" r:id="rId7"/>
    <p:sldId id="266" r:id="rId8"/>
    <p:sldId id="265" r:id="rId9"/>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9B7A9C-9732-42FB-823E-69F582796CC8}" v="8" dt="2021-02-25T10:22:37.738"/>
  </p1510:revLst>
</p1510:revInfo>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7" autoAdjust="0"/>
    <p:restoredTop sz="89031" autoAdjust="0"/>
  </p:normalViewPr>
  <p:slideViewPr>
    <p:cSldViewPr snapToGrid="0" snapToObjects="1">
      <p:cViewPr varScale="1">
        <p:scale>
          <a:sx n="129" d="100"/>
          <a:sy n="129" d="100"/>
        </p:scale>
        <p:origin x="582" y="11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2021-02-26</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1143000" y="1739426"/>
            <a:ext cx="7315200" cy="501594"/>
          </a:xfrm>
        </p:spPr>
        <p:txBody>
          <a:bodyPr>
            <a:normAutofit fontScale="90000"/>
          </a:bodyPr>
          <a:lstStyle/>
          <a:p>
            <a:r>
              <a:rPr lang="sv-SE" dirty="0"/>
              <a:t>Checklista inför förändringsledning</a:t>
            </a:r>
          </a:p>
        </p:txBody>
      </p:sp>
      <p:sp>
        <p:nvSpPr>
          <p:cNvPr id="3" name="Underrubrik 2"/>
          <p:cNvSpPr>
            <a:spLocks noGrp="1"/>
          </p:cNvSpPr>
          <p:nvPr>
            <p:ph type="subTitle" idx="1"/>
          </p:nvPr>
        </p:nvSpPr>
        <p:spPr>
          <a:xfrm>
            <a:off x="571504" y="4188320"/>
            <a:ext cx="4950065" cy="209725"/>
          </a:xfrm>
        </p:spPr>
        <p:txBody>
          <a:bodyPr/>
          <a:lstStyle/>
          <a:p>
            <a:r>
              <a:rPr lang="sv-SE" dirty="0"/>
              <a:t>Ett verktyg i Region Blekinges förändringsledningsmetodik</a:t>
            </a:r>
          </a:p>
          <a:p>
            <a:endParaRPr lang="sv-SE" dirty="0"/>
          </a:p>
        </p:txBody>
      </p:sp>
    </p:spTree>
    <p:extLst>
      <p:ext uri="{BB962C8B-B14F-4D97-AF65-F5344CB8AC3E}">
        <p14:creationId xmlns:p14="http://schemas.microsoft.com/office/powerpoint/2010/main" val="222090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49" y="740649"/>
            <a:ext cx="8003485" cy="510521"/>
          </a:xfrm>
        </p:spPr>
        <p:txBody>
          <a:bodyPr/>
          <a:lstStyle/>
          <a:p>
            <a:r>
              <a:rPr lang="sv-SE" dirty="0"/>
              <a:t>Förändringsledning och planering av genomförandet</a:t>
            </a:r>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971549" y="1251169"/>
            <a:ext cx="7794764" cy="2692857"/>
          </a:xfrm>
        </p:spPr>
        <p:txBody>
          <a:bodyPr/>
          <a:lstStyle/>
          <a:p>
            <a:r>
              <a:rPr lang="sv-SE" sz="1400" dirty="0"/>
              <a:t>För att genomföra förändringar framgångsrikt är det viktigt att alla människor som berörs av förändringen är med och drar åt samma håll. Förändringsledning handlar om att uppnå avsett resultat och en bestående förändring genom att i förändringens alla faser proaktivt planera och leda förändringsarbetet, och få så många som möjligt att själva vilja genomföra förändringen. Förändringsledning är en viktig del av att få ut önskade effekter av Region Blekinges utvecklings- och förbättringsarbete.</a:t>
            </a:r>
          </a:p>
          <a:p>
            <a:r>
              <a:rPr lang="sv-SE" sz="1400" dirty="0"/>
              <a:t>Förändringsledning kompletterar planeringen för genomförandet och finns alltså vid sidan om eller som komplement till förbättringsplanen, uppdragsplanen eller projektplanen. </a:t>
            </a:r>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4206586"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Tree>
    <p:extLst>
      <p:ext uri="{BB962C8B-B14F-4D97-AF65-F5344CB8AC3E}">
        <p14:creationId xmlns:p14="http://schemas.microsoft.com/office/powerpoint/2010/main" val="2988348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50" y="740649"/>
            <a:ext cx="5833696" cy="510521"/>
          </a:xfrm>
        </p:spPr>
        <p:txBody>
          <a:bodyPr/>
          <a:lstStyle/>
          <a:p>
            <a:r>
              <a:rPr lang="sv-SE" dirty="0"/>
              <a:t>Checklista inför förändringsledning</a:t>
            </a:r>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971549" y="1251169"/>
            <a:ext cx="7794764" cy="2692857"/>
          </a:xfrm>
        </p:spPr>
        <p:txBody>
          <a:bodyPr/>
          <a:lstStyle/>
          <a:p>
            <a:r>
              <a:rPr lang="sv-SE" sz="1400" dirty="0"/>
              <a:t>Den här checklistan säkerställer att de nödvändiga delarna i planen för genomförande finns på plats. Förändringsledning kan aldrig kompensera för dålig planering.  Saknas någon del så behöver det komma på plats innan förändringsledningen kan bli framgångsrik. </a:t>
            </a:r>
          </a:p>
          <a:p>
            <a:r>
              <a:rPr lang="sv-SE" sz="1400" dirty="0"/>
              <a:t>Omfattningen av innehållet i de olika punkterna varierar beroende på storleken på förändringen. Det finns mer stöd i förbättringsmetodiken och projektmodellerna för att planera ett genomförande.  </a:t>
            </a:r>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4206586"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Tree>
    <p:extLst>
      <p:ext uri="{BB962C8B-B14F-4D97-AF65-F5344CB8AC3E}">
        <p14:creationId xmlns:p14="http://schemas.microsoft.com/office/powerpoint/2010/main" val="3850216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2C66104-693C-4F2C-8A78-31404ED489DC}"/>
              </a:ext>
            </a:extLst>
          </p:cNvPr>
          <p:cNvSpPr>
            <a:spLocks noGrp="1"/>
          </p:cNvSpPr>
          <p:nvPr>
            <p:ph type="title"/>
          </p:nvPr>
        </p:nvSpPr>
        <p:spPr/>
        <p:txBody>
          <a:bodyPr/>
          <a:lstStyle/>
          <a:p>
            <a:endParaRPr lang="sv-SE"/>
          </a:p>
        </p:txBody>
      </p:sp>
      <p:graphicFrame>
        <p:nvGraphicFramePr>
          <p:cNvPr id="6" name="Tabell 6">
            <a:extLst>
              <a:ext uri="{FF2B5EF4-FFF2-40B4-BE49-F238E27FC236}">
                <a16:creationId xmlns:a16="http://schemas.microsoft.com/office/drawing/2014/main" id="{CCF3E356-6F93-4DC9-B92B-7265836414DC}"/>
              </a:ext>
            </a:extLst>
          </p:cNvPr>
          <p:cNvGraphicFramePr>
            <a:graphicFrameLocks noGrp="1"/>
          </p:cNvGraphicFramePr>
          <p:nvPr>
            <p:ph idx="1"/>
            <p:extLst>
              <p:ext uri="{D42A27DB-BD31-4B8C-83A1-F6EECF244321}">
                <p14:modId xmlns:p14="http://schemas.microsoft.com/office/powerpoint/2010/main" val="63636149"/>
              </p:ext>
            </p:extLst>
          </p:nvPr>
        </p:nvGraphicFramePr>
        <p:xfrm>
          <a:off x="614505" y="448310"/>
          <a:ext cx="7914990" cy="4246880"/>
        </p:xfrm>
        <a:graphic>
          <a:graphicData uri="http://schemas.openxmlformats.org/drawingml/2006/table">
            <a:tbl>
              <a:tblPr firstRow="1" bandRow="1">
                <a:tableStyleId>{5C22544A-7EE6-4342-B048-85BDC9FD1C3A}</a:tableStyleId>
              </a:tblPr>
              <a:tblGrid>
                <a:gridCol w="7914990">
                  <a:extLst>
                    <a:ext uri="{9D8B030D-6E8A-4147-A177-3AD203B41FA5}">
                      <a16:colId xmlns:a16="http://schemas.microsoft.com/office/drawing/2014/main" val="1545787476"/>
                    </a:ext>
                  </a:extLst>
                </a:gridCol>
              </a:tblGrid>
              <a:tr h="370840">
                <a:tc>
                  <a:txBody>
                    <a:bodyPr/>
                    <a:lstStyle/>
                    <a:p>
                      <a:r>
                        <a:rPr lang="sv-SE" dirty="0"/>
                        <a:t>Checklista </a:t>
                      </a:r>
                      <a:r>
                        <a:rPr lang="sv-SE"/>
                        <a:t>inför förändringsledning</a:t>
                      </a:r>
                      <a:endParaRPr lang="sv-SE" dirty="0"/>
                    </a:p>
                  </a:txBody>
                  <a:tcPr/>
                </a:tc>
                <a:extLst>
                  <a:ext uri="{0D108BD9-81ED-4DB2-BD59-A6C34878D82A}">
                    <a16:rowId xmlns:a16="http://schemas.microsoft.com/office/drawing/2014/main" val="922062767"/>
                  </a:ext>
                </a:extLst>
              </a:tr>
              <a:tr h="370840">
                <a:tc>
                  <a:txBody>
                    <a:bodyPr/>
                    <a:lstStyle/>
                    <a:p>
                      <a:pPr marL="285750" indent="-285750">
                        <a:buFont typeface="Wingdings" panose="05000000000000000000" pitchFamily="2" charset="2"/>
                        <a:buChar char="q"/>
                      </a:pPr>
                      <a:r>
                        <a:rPr lang="sv-SE" dirty="0"/>
                        <a:t>Finns det en tydligt uttalad ansvarig chef/beställare för förändringen?</a:t>
                      </a:r>
                    </a:p>
                  </a:txBody>
                  <a:tcPr/>
                </a:tc>
                <a:extLst>
                  <a:ext uri="{0D108BD9-81ED-4DB2-BD59-A6C34878D82A}">
                    <a16:rowId xmlns:a16="http://schemas.microsoft.com/office/drawing/2014/main" val="1423895412"/>
                  </a:ext>
                </a:extLst>
              </a:tr>
              <a:tr h="370840">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sv-SE" dirty="0"/>
                        <a:t>Bidrar förändringen till de övergripande strategiska målen?</a:t>
                      </a:r>
                    </a:p>
                  </a:txBody>
                  <a:tcPr/>
                </a:tc>
                <a:extLst>
                  <a:ext uri="{0D108BD9-81ED-4DB2-BD59-A6C34878D82A}">
                    <a16:rowId xmlns:a16="http://schemas.microsoft.com/office/drawing/2014/main" val="1778606968"/>
                  </a:ext>
                </a:extLst>
              </a:tr>
              <a:tr h="370840">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sv-SE" dirty="0"/>
                        <a:t>Finns en gemensam bild av hur det kommer se ut när förändringen är genomförd?</a:t>
                      </a:r>
                    </a:p>
                  </a:txBody>
                  <a:tcPr/>
                </a:tc>
                <a:extLst>
                  <a:ext uri="{0D108BD9-81ED-4DB2-BD59-A6C34878D82A}">
                    <a16:rowId xmlns:a16="http://schemas.microsoft.com/office/drawing/2014/main" val="3497516955"/>
                  </a:ext>
                </a:extLst>
              </a:tr>
              <a:tr h="370840">
                <a:tc>
                  <a:txBody>
                    <a:bodyPr/>
                    <a:lstStyle/>
                    <a:p>
                      <a:pPr marL="285750" indent="-285750">
                        <a:buFont typeface="Wingdings" panose="05000000000000000000" pitchFamily="2" charset="2"/>
                        <a:buChar char="q"/>
                      </a:pPr>
                      <a:r>
                        <a:rPr lang="sv-SE" dirty="0"/>
                        <a:t>Finns tydliga mål för förändringen?</a:t>
                      </a:r>
                    </a:p>
                  </a:txBody>
                  <a:tcPr/>
                </a:tc>
                <a:extLst>
                  <a:ext uri="{0D108BD9-81ED-4DB2-BD59-A6C34878D82A}">
                    <a16:rowId xmlns:a16="http://schemas.microsoft.com/office/drawing/2014/main" val="3020402251"/>
                  </a:ext>
                </a:extLst>
              </a:tr>
              <a:tr h="370840">
                <a:tc>
                  <a:txBody>
                    <a:bodyPr/>
                    <a:lstStyle/>
                    <a:p>
                      <a:pPr marL="285750" indent="-285750">
                        <a:buFont typeface="Wingdings" panose="05000000000000000000" pitchFamily="2" charset="2"/>
                        <a:buChar char="q"/>
                      </a:pPr>
                      <a:r>
                        <a:rPr lang="sv-SE" dirty="0"/>
                        <a:t>Finns det en plan för att följa upp målen?</a:t>
                      </a:r>
                    </a:p>
                  </a:txBody>
                  <a:tcPr/>
                </a:tc>
                <a:extLst>
                  <a:ext uri="{0D108BD9-81ED-4DB2-BD59-A6C34878D82A}">
                    <a16:rowId xmlns:a16="http://schemas.microsoft.com/office/drawing/2014/main" val="2077830085"/>
                  </a:ext>
                </a:extLst>
              </a:tr>
              <a:tr h="370840">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sv-SE" dirty="0"/>
                        <a:t>Finns det en tydlig beskrivning  av vinster och kostnader om förändringen genomförs eller inte? (ekonomi, kvalitet och tid </a:t>
                      </a:r>
                      <a:r>
                        <a:rPr lang="sv-SE" dirty="0" err="1"/>
                        <a:t>etc</a:t>
                      </a:r>
                      <a:r>
                        <a:rPr lang="sv-SE" dirty="0"/>
                        <a:t>)</a:t>
                      </a:r>
                    </a:p>
                  </a:txBody>
                  <a:tcPr/>
                </a:tc>
                <a:extLst>
                  <a:ext uri="{0D108BD9-81ED-4DB2-BD59-A6C34878D82A}">
                    <a16:rowId xmlns:a16="http://schemas.microsoft.com/office/drawing/2014/main" val="3672920081"/>
                  </a:ext>
                </a:extLst>
              </a:tr>
              <a:tr h="370840">
                <a:tc>
                  <a:txBody>
                    <a:bodyPr/>
                    <a:lstStyle/>
                    <a:p>
                      <a:pPr marL="285750" indent="-285750">
                        <a:buFont typeface="Wingdings" panose="05000000000000000000" pitchFamily="2" charset="2"/>
                        <a:buChar char="q"/>
                      </a:pPr>
                      <a:r>
                        <a:rPr lang="sv-SE" dirty="0"/>
                        <a:t>Finns det en plan för genomförandet anpassad efter storlek på förändringen?</a:t>
                      </a:r>
                    </a:p>
                  </a:txBody>
                  <a:tcPr/>
                </a:tc>
                <a:extLst>
                  <a:ext uri="{0D108BD9-81ED-4DB2-BD59-A6C34878D82A}">
                    <a16:rowId xmlns:a16="http://schemas.microsoft.com/office/drawing/2014/main" val="3951583602"/>
                  </a:ext>
                </a:extLst>
              </a:tr>
              <a:tr h="370840">
                <a:tc>
                  <a:txBody>
                    <a:bodyPr/>
                    <a:lstStyle/>
                    <a:p>
                      <a:pPr marL="285750" indent="-285750">
                        <a:buFont typeface="Wingdings" panose="05000000000000000000" pitchFamily="2" charset="2"/>
                        <a:buChar char="q"/>
                      </a:pPr>
                      <a:r>
                        <a:rPr lang="sv-SE" dirty="0"/>
                        <a:t>Finns de resurser som behövs för att genomföra förändringen?</a:t>
                      </a:r>
                    </a:p>
                  </a:txBody>
                  <a:tcPr/>
                </a:tc>
                <a:extLst>
                  <a:ext uri="{0D108BD9-81ED-4DB2-BD59-A6C34878D82A}">
                    <a16:rowId xmlns:a16="http://schemas.microsoft.com/office/drawing/2014/main" val="3876014395"/>
                  </a:ext>
                </a:extLst>
              </a:tr>
              <a:tr h="370840">
                <a:tc>
                  <a:txBody>
                    <a:bodyPr/>
                    <a:lstStyle/>
                    <a:p>
                      <a:pPr marL="285750" indent="-285750">
                        <a:buFont typeface="Wingdings" panose="05000000000000000000" pitchFamily="2" charset="2"/>
                        <a:buChar char="q"/>
                      </a:pPr>
                      <a:r>
                        <a:rPr lang="sv-SE" dirty="0"/>
                        <a:t>Finns de beslut som behövs för att genomföra förändringen?</a:t>
                      </a:r>
                    </a:p>
                  </a:txBody>
                  <a:tcPr/>
                </a:tc>
                <a:extLst>
                  <a:ext uri="{0D108BD9-81ED-4DB2-BD59-A6C34878D82A}">
                    <a16:rowId xmlns:a16="http://schemas.microsoft.com/office/drawing/2014/main" val="1049507237"/>
                  </a:ext>
                </a:extLst>
              </a:tr>
            </a:tbl>
          </a:graphicData>
        </a:graphic>
      </p:graphicFrame>
    </p:spTree>
    <p:extLst>
      <p:ext uri="{BB962C8B-B14F-4D97-AF65-F5344CB8AC3E}">
        <p14:creationId xmlns:p14="http://schemas.microsoft.com/office/powerpoint/2010/main" val="1084538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a:extLst>
              <a:ext uri="{FF2B5EF4-FFF2-40B4-BE49-F238E27FC236}">
                <a16:creationId xmlns:a16="http://schemas.microsoft.com/office/drawing/2014/main" id="{8A532646-F10E-4C04-89D8-9E5AB537E8E4}"/>
              </a:ext>
            </a:extLst>
          </p:cNvPr>
          <p:cNvSpPr>
            <a:spLocks noGrp="1"/>
          </p:cNvSpPr>
          <p:nvPr>
            <p:ph type="pic" sz="quarter" idx="10"/>
          </p:nvPr>
        </p:nvSpPr>
        <p:spPr/>
      </p:sp>
      <p:pic>
        <p:nvPicPr>
          <p:cNvPr id="8" name="Bildobjekt 7">
            <a:extLst>
              <a:ext uri="{FF2B5EF4-FFF2-40B4-BE49-F238E27FC236}">
                <a16:creationId xmlns:a16="http://schemas.microsoft.com/office/drawing/2014/main" id="{317311B2-4225-4E74-BE8C-428E9A8176DE}"/>
              </a:ext>
            </a:extLst>
          </p:cNvPr>
          <p:cNvPicPr>
            <a:picLocks noChangeAspect="1"/>
          </p:cNvPicPr>
          <p:nvPr/>
        </p:nvPicPr>
        <p:blipFill>
          <a:blip r:embed="rId2"/>
          <a:stretch>
            <a:fillRect/>
          </a:stretch>
        </p:blipFill>
        <p:spPr>
          <a:xfrm>
            <a:off x="1354" y="0"/>
            <a:ext cx="9141292" cy="5143500"/>
          </a:xfrm>
          <a:prstGeom prst="rect">
            <a:avLst/>
          </a:prstGeom>
        </p:spPr>
      </p:pic>
      <p:sp>
        <p:nvSpPr>
          <p:cNvPr id="2" name="Rubrik 1">
            <a:extLst>
              <a:ext uri="{FF2B5EF4-FFF2-40B4-BE49-F238E27FC236}">
                <a16:creationId xmlns:a16="http://schemas.microsoft.com/office/drawing/2014/main" id="{9097B09E-41D8-4E39-988D-57BA814718B5}"/>
              </a:ext>
            </a:extLst>
          </p:cNvPr>
          <p:cNvSpPr>
            <a:spLocks noGrp="1"/>
          </p:cNvSpPr>
          <p:nvPr>
            <p:ph type="ctrTitle"/>
          </p:nvPr>
        </p:nvSpPr>
        <p:spPr/>
        <p:txBody>
          <a:bodyPr>
            <a:normAutofit fontScale="90000"/>
          </a:bodyPr>
          <a:lstStyle/>
          <a:p>
            <a:endParaRPr lang="sv-SE" dirty="0"/>
          </a:p>
        </p:txBody>
      </p:sp>
      <p:sp>
        <p:nvSpPr>
          <p:cNvPr id="3" name="Underrubrik 2">
            <a:extLst>
              <a:ext uri="{FF2B5EF4-FFF2-40B4-BE49-F238E27FC236}">
                <a16:creationId xmlns:a16="http://schemas.microsoft.com/office/drawing/2014/main" id="{A089106F-D257-4EE8-906F-A2912571ABC2}"/>
              </a:ext>
            </a:extLst>
          </p:cNvPr>
          <p:cNvSpPr>
            <a:spLocks noGrp="1"/>
          </p:cNvSpPr>
          <p:nvPr>
            <p:ph type="subTitle" idx="1"/>
          </p:nvPr>
        </p:nvSpPr>
        <p:spPr/>
        <p:txBody>
          <a:bodyPr/>
          <a:lstStyle/>
          <a:p>
            <a:endParaRPr lang="sv-SE" dirty="0"/>
          </a:p>
        </p:txBody>
      </p:sp>
      <p:pic>
        <p:nvPicPr>
          <p:cNvPr id="5" name="Bildobjekt 4">
            <a:extLst>
              <a:ext uri="{FF2B5EF4-FFF2-40B4-BE49-F238E27FC236}">
                <a16:creationId xmlns:a16="http://schemas.microsoft.com/office/drawing/2014/main" id="{F61666CD-E156-4249-8F2B-FE0737947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126646379"/>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A27ED78B4867F4BBDC0A4F1B3669B0E" ma:contentTypeVersion="1" ma:contentTypeDescription="Skapa ett nytt dokument." ma:contentTypeScope="" ma:versionID="045d4ebd1f1d191093f422a57c751351">
  <xsd:schema xmlns:xsd="http://www.w3.org/2001/XMLSchema" xmlns:xs="http://www.w3.org/2001/XMLSchema" xmlns:p="http://schemas.microsoft.com/office/2006/metadata/properties" xmlns:ns2="001765b0-6213-4853-a53c-6f8706b365b3" targetNamespace="http://schemas.microsoft.com/office/2006/metadata/properties" ma:root="true" ma:fieldsID="4564432af5fcf0b6961777c4925ac02c" ns2:_="">
    <xsd:import namespace="001765b0-6213-4853-a53c-6f8706b365b3"/>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765b0-6213-4853-a53c-6f8706b365b3"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1D3E72-3168-4EA6-8AFA-ED1EF75D660A}">
  <ds:schemaRefs>
    <ds:schemaRef ds:uri="http://schemas.microsoft.com/office/infopath/2007/PartnerControls"/>
    <ds:schemaRef ds:uri="http://schemas.microsoft.com/office/2006/metadata/properties"/>
    <ds:schemaRef ds:uri="http://purl.org/dc/dcmitype/"/>
    <ds:schemaRef ds:uri="http://purl.org/dc/elements/1.1/"/>
    <ds:schemaRef ds:uri="http://purl.org/dc/terms/"/>
    <ds:schemaRef ds:uri="http://schemas.microsoft.com/office/2006/documentManagement/types"/>
    <ds:schemaRef ds:uri="0b0a7a27-f4b8-40b3-90f1-16628d9202fb"/>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8250DEB-D0CD-495E-BA23-799A7B7B04D1}">
  <ds:schemaRefs>
    <ds:schemaRef ds:uri="http://schemas.microsoft.com/sharepoint/v3/contenttype/forms"/>
  </ds:schemaRefs>
</ds:datastoreItem>
</file>

<file path=customXml/itemProps3.xml><?xml version="1.0" encoding="utf-8"?>
<ds:datastoreItem xmlns:ds="http://schemas.openxmlformats.org/officeDocument/2006/customXml" ds:itemID="{45B59B28-3764-432D-9188-6A8BC3CD918E}"/>
</file>

<file path=docProps/app.xml><?xml version="1.0" encoding="utf-8"?>
<Properties xmlns="http://schemas.openxmlformats.org/officeDocument/2006/extended-properties" xmlns:vt="http://schemas.openxmlformats.org/officeDocument/2006/docPropsVTypes">
  <Template>blank</Template>
  <TotalTime>77</TotalTime>
  <Words>292</Words>
  <Application>Microsoft Office PowerPoint</Application>
  <PresentationFormat>Bildspel på skärmen (16:9)</PresentationFormat>
  <Paragraphs>18</Paragraphs>
  <Slides>5</Slides>
  <Notes>0</Notes>
  <HiddenSlides>0</HiddenSlides>
  <MMClips>0</MMClips>
  <ScaleCrop>false</ScaleCrop>
  <HeadingPairs>
    <vt:vector size="6" baseType="variant">
      <vt:variant>
        <vt:lpstr>Använt teckensnitt</vt:lpstr>
      </vt:variant>
      <vt:variant>
        <vt:i4>4</vt:i4>
      </vt:variant>
      <vt:variant>
        <vt:lpstr>Tema</vt:lpstr>
      </vt:variant>
      <vt:variant>
        <vt:i4>1</vt:i4>
      </vt:variant>
      <vt:variant>
        <vt:lpstr>Bildrubriker</vt:lpstr>
      </vt:variant>
      <vt:variant>
        <vt:i4>5</vt:i4>
      </vt:variant>
    </vt:vector>
  </HeadingPairs>
  <TitlesOfParts>
    <vt:vector size="10" baseType="lpstr">
      <vt:lpstr>Arial</vt:lpstr>
      <vt:lpstr>Calibri</vt:lpstr>
      <vt:lpstr>Corbel</vt:lpstr>
      <vt:lpstr>Wingdings</vt:lpstr>
      <vt:lpstr>16_9_Presentation</vt:lpstr>
      <vt:lpstr>Checklista inför förändringsledning</vt:lpstr>
      <vt:lpstr>Förändringsledning och planering av genomförandet </vt:lpstr>
      <vt:lpstr>Checklista inför förändringsledning </vt:lpstr>
      <vt:lpstr>PowerPoint-presentation</vt:lpstr>
      <vt:lpstr>PowerPoint-presentation</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Checklista inför förändringsledning</dc:title>
  <dc:creator>Apelman, Inga-Lisa</dc:creator>
  <cp:lastModifiedBy>Apelman, Inga-Lisa</cp:lastModifiedBy>
  <cp:revision>3</cp:revision>
  <dcterms:created xsi:type="dcterms:W3CDTF">2021-02-25T07:08:09Z</dcterms:created>
  <dcterms:modified xsi:type="dcterms:W3CDTF">2021-02-26T16:03:10Z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inga-lisa.apelman@regionblekinge.se</vt:lpwstr>
  </property>
  <property fmtid="{D5CDD505-2E9C-101B-9397-08002B2CF9AE}" pid="6" name="MSIP_Label_fbac6341-7359-42b1-877b-46cac6ea067b_SetDate">
    <vt:lpwstr>2021-02-25T07:32:15.3041673Z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df3ff7bc-b960-48ca-afe0-4634527fbd96</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y fmtid="{D5CDD505-2E9C-101B-9397-08002B2CF9AE}" pid="12" name="ContentTypeId">
    <vt:lpwstr>0x010100BA27ED78B4867F4BBDC0A4F1B3669B0E</vt:lpwstr>
  </property>
</Properties>
</file>