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0" r:id="rId4"/>
  </p:sldMasterIdLst>
  <p:notesMasterIdLst>
    <p:notesMasterId r:id="rId10"/>
  </p:notesMasterIdLst>
  <p:sldIdLst>
    <p:sldId id="260" r:id="rId5"/>
    <p:sldId id="371" r:id="rId6"/>
    <p:sldId id="372" r:id="rId7"/>
    <p:sldId id="373" r:id="rId8"/>
    <p:sldId id="374" r:id="rId9"/>
  </p:sldIdLst>
  <p:sldSz cx="9144000" cy="5143500" type="screen16x9"/>
  <p:notesSz cx="6858000" cy="9144000"/>
  <p:defaultTextStyle>
    <a:defPPr>
      <a:defRPr lang="sv-SE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D7C"/>
    <a:srgbClr val="29B8CC"/>
    <a:srgbClr val="98C21D"/>
    <a:srgbClr val="2D934F"/>
    <a:srgbClr val="6E368C"/>
    <a:srgbClr val="D7007F"/>
    <a:srgbClr val="00A6E2"/>
    <a:srgbClr val="65B2E4"/>
    <a:srgbClr val="5B9BD5"/>
    <a:srgbClr val="0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89031" autoAdjust="0"/>
  </p:normalViewPr>
  <p:slideViewPr>
    <p:cSldViewPr snapToGrid="0" snapToObjects="1">
      <p:cViewPr varScale="1">
        <p:scale>
          <a:sx n="129" d="100"/>
          <a:sy n="129" d="100"/>
        </p:scale>
        <p:origin x="798" y="11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1D8DC4-73F6-40AD-9FEB-24F680BBB2FC}" type="datetimeFigureOut">
              <a:rPr lang="sv-SE" smtClean="0"/>
              <a:t>2021-02-26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0F054B-763F-4D21-ADAD-01DBBDE23C3C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7620527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614209">
              <a:defRPr/>
            </a:pPr>
            <a:fld id="{E5F0730E-CF5B-354C-9DD0-59E77C9D0257}" type="slidenum">
              <a:rPr lang="en-GB">
                <a:solidFill>
                  <a:prstClr val="black"/>
                </a:solidFill>
              </a:rPr>
              <a:pPr defTabSz="614209">
                <a:defRPr/>
              </a:pPr>
              <a:t>2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49720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1531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5F0730E-CF5B-354C-9DD0-59E77C9D0257}" type="slidenum">
              <a:rPr kumimoji="0" lang="en-GB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otham-Book"/>
                <a:ea typeface="+mn-ea"/>
                <a:cs typeface="Gotham-Book"/>
              </a:rPr>
              <a:pPr marL="0" marR="0" lvl="0" indent="0" algn="r" defTabSz="615317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</a:t>
            </a:fld>
            <a:endParaRPr kumimoji="0" lang="en-GB" sz="9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otham-Book"/>
              <a:ea typeface="+mn-ea"/>
              <a:cs typeface="Gotham-Book"/>
            </a:endParaRPr>
          </a:p>
        </p:txBody>
      </p:sp>
    </p:spTree>
    <p:extLst>
      <p:ext uri="{BB962C8B-B14F-4D97-AF65-F5344CB8AC3E}">
        <p14:creationId xmlns:p14="http://schemas.microsoft.com/office/powerpoint/2010/main" val="13757421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614209">
              <a:defRPr/>
            </a:pPr>
            <a:fld id="{E5F0730E-CF5B-354C-9DD0-59E77C9D0257}" type="slidenum">
              <a:rPr lang="en-GB">
                <a:solidFill>
                  <a:prstClr val="black"/>
                </a:solidFill>
              </a:rPr>
              <a:pPr defTabSz="614209">
                <a:defRPr/>
              </a:pPr>
              <a:t>4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60788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636545">
              <a:defRPr/>
            </a:pPr>
            <a:fld id="{E5F0730E-CF5B-354C-9DD0-59E77C9D0257}" type="slidenum">
              <a:rPr lang="en-GB">
                <a:solidFill>
                  <a:prstClr val="black"/>
                </a:solidFill>
              </a:rPr>
              <a:pPr defTabSz="636545">
                <a:defRPr/>
              </a:pPr>
              <a:t>5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5099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2 - Förstasid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43000" y="640388"/>
            <a:ext cx="7315200" cy="50159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l">
              <a:defRPr sz="4000" b="1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Rubrik på </a:t>
            </a:r>
            <a:r>
              <a:rPr lang="sv-SE" noProof="0" dirty="0"/>
              <a:t>presentationen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43004" y="1181351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40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/>
              <a:t>Förnamn</a:t>
            </a:r>
            <a:r>
              <a:rPr lang="en-US" dirty="0"/>
              <a:t> </a:t>
            </a:r>
            <a:r>
              <a:rPr lang="en-US" dirty="0" err="1"/>
              <a:t>Efternamn</a:t>
            </a:r>
            <a:r>
              <a:rPr lang="en-US" dirty="0"/>
              <a:t>, Datum</a:t>
            </a:r>
          </a:p>
        </p:txBody>
      </p:sp>
      <p:pic>
        <p:nvPicPr>
          <p:cNvPr id="4" name="Bildobjekt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675" y="4267200"/>
            <a:ext cx="1943100" cy="385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02861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B2 - Förstasid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675" y="4267200"/>
            <a:ext cx="1943100" cy="38586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C2DC0281-36F2-4BBE-9127-50DE6FF3BC9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3000" y="640388"/>
            <a:ext cx="7315200" cy="50159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l">
              <a:defRPr sz="4000" b="1">
                <a:solidFill>
                  <a:schemeClr val="tx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Rubrik på </a:t>
            </a:r>
            <a:r>
              <a:rPr lang="sv-SE" noProof="0" dirty="0"/>
              <a:t>presentationen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3D33E797-B0AB-4DC4-A0AF-ACFA45890E8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3004" y="1181351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400">
                <a:solidFill>
                  <a:schemeClr val="tx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/>
              <a:t>Förnamn</a:t>
            </a:r>
            <a:r>
              <a:rPr lang="en-US" dirty="0"/>
              <a:t> </a:t>
            </a:r>
            <a:r>
              <a:rPr lang="en-US" dirty="0" err="1"/>
              <a:t>Efternamn</a:t>
            </a:r>
            <a:r>
              <a:rPr lang="en-US" dirty="0"/>
              <a:t>, Datum</a:t>
            </a:r>
          </a:p>
        </p:txBody>
      </p:sp>
    </p:spTree>
    <p:extLst>
      <p:ext uri="{BB962C8B-B14F-4D97-AF65-F5344CB8AC3E}">
        <p14:creationId xmlns:p14="http://schemas.microsoft.com/office/powerpoint/2010/main" val="88974531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En kolumn text och en bil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71550" y="740649"/>
            <a:ext cx="4206586" cy="510521"/>
          </a:xfrm>
          <a:prstGeom prst="rect">
            <a:avLst/>
          </a:prstGeom>
        </p:spPr>
        <p:txBody>
          <a:bodyPr/>
          <a:lstStyle>
            <a:lvl1pPr>
              <a:defRPr sz="2400" b="1" i="0" baseline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lägga</a:t>
            </a:r>
            <a:r>
              <a:rPr lang="en-US" dirty="0"/>
              <a:t> till </a:t>
            </a:r>
            <a:r>
              <a:rPr lang="en-US" dirty="0" err="1"/>
              <a:t>rubrik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971550" y="1251169"/>
            <a:ext cx="4206586" cy="2692857"/>
          </a:xfrm>
          <a:prstGeom prst="rect">
            <a:avLst/>
          </a:prstGeom>
        </p:spPr>
        <p:txBody>
          <a:bodyPr/>
          <a:lstStyle>
            <a:lvl1pPr>
              <a:lnSpc>
                <a:spcPct val="110000"/>
              </a:lnSpc>
              <a:defRPr sz="2000" b="0" i="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490538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buChar char="•"/>
              <a:tabLst/>
              <a:defRPr sz="1800" b="0" i="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763588" indent="-217488">
              <a:lnSpc>
                <a:spcPct val="110000"/>
              </a:lnSpc>
              <a:spcBef>
                <a:spcPts val="600"/>
              </a:spcBef>
              <a:tabLst/>
              <a:defRPr sz="1600" b="0" i="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982663" indent="-177800">
              <a:lnSpc>
                <a:spcPct val="110000"/>
              </a:lnSpc>
              <a:spcBef>
                <a:spcPts val="600"/>
              </a:spcBef>
              <a:tabLst/>
              <a:defRPr sz="1600" b="0" i="0" baseline="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1200150" indent="-176213">
              <a:lnSpc>
                <a:spcPct val="110000"/>
              </a:lnSpc>
              <a:spcBef>
                <a:spcPts val="600"/>
              </a:spcBef>
              <a:tabLst/>
              <a:defRPr sz="1600" b="0" i="0">
                <a:solidFill>
                  <a:schemeClr val="tx1"/>
                </a:solidFill>
                <a:latin typeface="Corbel" panose="020B0503020204020204" pitchFamily="34" charset="0"/>
              </a:defRPr>
            </a:lvl5pPr>
          </a:lstStyle>
          <a:p>
            <a:pPr lvl="0"/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lvl="1"/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lvl="2"/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lvl="3"/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lvl="4"/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11" name="Platshållare för bild 8"/>
          <p:cNvSpPr>
            <a:spLocks noGrp="1"/>
          </p:cNvSpPr>
          <p:nvPr>
            <p:ph type="pic" sz="quarter" idx="13" hasCustomPrompt="1"/>
          </p:nvPr>
        </p:nvSpPr>
        <p:spPr>
          <a:xfrm>
            <a:off x="5364202" y="740649"/>
            <a:ext cx="2808248" cy="320337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800" baseline="0"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r>
              <a:rPr lang="sv-SE" dirty="0"/>
              <a:t>Klicka på ikonen för att lägga till en bild.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FE0CFD9D-EB04-4799-B7FA-CDA5A1CE6EA5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40704559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Rubrik och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71550" y="740647"/>
            <a:ext cx="5972948" cy="516630"/>
          </a:xfrm>
          <a:prstGeom prst="rect">
            <a:avLst/>
          </a:prstGeom>
        </p:spPr>
        <p:txBody>
          <a:bodyPr/>
          <a:lstStyle>
            <a:lvl1pPr>
              <a:defRPr sz="2400" b="1" i="0" baseline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A74838C-E168-47AE-B384-169197DEC04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971550" y="1251169"/>
            <a:ext cx="5972948" cy="2692857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6BB7024-473A-4822-9E62-171AC10ADCBF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9857389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Himme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61261EDD-65D2-4EE4-888A-32301FDAC738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29375213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Kyrkhul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DADC977C-80CD-4D20-92B3-2771A6BADC12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1108378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Stensham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F002A2A0-A7C4-48EE-833C-07044EDDDF71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1108378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Hallabr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7462ECC3-8A54-4FB1-B69D-6ED57A8E1EB7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1108378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Krokå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ACB88A6D-CAA9-4075-B5D4-AE4B9A113681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1108378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Två innehållskolumn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AC988B-1084-4D43-B854-785DADC6AA1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971550" y="1252678"/>
            <a:ext cx="3414182" cy="2858879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1F4F6AE-E656-4606-A7ED-B8738C7C935F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4604425" y="1252678"/>
            <a:ext cx="3546390" cy="2858879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5" name="Title 17">
            <a:extLst>
              <a:ext uri="{FF2B5EF4-FFF2-40B4-BE49-F238E27FC236}">
                <a16:creationId xmlns:a16="http://schemas.microsoft.com/office/drawing/2014/main" id="{ACB0A2A9-7860-43A7-A983-DCC3FEC3C1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2" y="742157"/>
            <a:ext cx="5972946" cy="510521"/>
          </a:xfrm>
          <a:prstGeom prst="rect">
            <a:avLst/>
          </a:prstGeom>
        </p:spPr>
        <p:txBody>
          <a:bodyPr/>
          <a:lstStyle>
            <a:lvl1pPr>
              <a:defRPr sz="2400" b="1"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4CAB0F34-A439-4391-805B-578CC2F9F9E4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3278397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Jämförels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0F87D079-CA06-42AC-A657-9F6CD546ED4B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971551" y="1252678"/>
            <a:ext cx="3452966" cy="49793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 i="0" baseline="0">
                <a:latin typeface="Corbel" panose="020B0503020204020204" pitchFamily="34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err="1"/>
              <a:t>Jämförelse</a:t>
            </a:r>
            <a:r>
              <a:rPr lang="en-US" dirty="0"/>
              <a:t> 1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6C720DA5-7F30-4D06-841E-EAC9CFC08467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971549" y="1750616"/>
            <a:ext cx="3452967" cy="2347971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B78C9D70-9D73-4F66-B959-D47E03A644B3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4684876" y="1252678"/>
            <a:ext cx="3452968" cy="49793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 i="0" baseline="0">
                <a:latin typeface="Corbel" panose="020B0503020204020204" pitchFamily="34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err="1"/>
              <a:t>Jämförelse</a:t>
            </a:r>
            <a:r>
              <a:rPr lang="en-US" dirty="0"/>
              <a:t> 2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DCC39147-D25E-418A-B116-113C1B3C7F2F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4684876" y="1750616"/>
            <a:ext cx="3452968" cy="2347971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10" name="Title 17">
            <a:extLst>
              <a:ext uri="{FF2B5EF4-FFF2-40B4-BE49-F238E27FC236}">
                <a16:creationId xmlns:a16="http://schemas.microsoft.com/office/drawing/2014/main" id="{4669E440-681D-4096-BEC4-732791E6D8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1" y="742157"/>
            <a:ext cx="5972946" cy="510521"/>
          </a:xfrm>
          <a:prstGeom prst="rect">
            <a:avLst/>
          </a:prstGeom>
        </p:spPr>
        <p:txBody>
          <a:bodyPr/>
          <a:lstStyle>
            <a:lvl1pPr>
              <a:defRPr sz="2400" b="1" baseline="0"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12834628-F2D8-4A21-B0EB-A8D6D9722D6C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4056313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passad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372EF0E0-1DA1-403B-A95C-01BD76426A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1" y="870348"/>
            <a:ext cx="5972947" cy="510521"/>
          </a:xfrm>
          <a:prstGeom prst="rect">
            <a:avLst/>
          </a:prstGeom>
        </p:spPr>
        <p:txBody>
          <a:bodyPr/>
          <a:lstStyle>
            <a:lvl1pPr>
              <a:defRPr sz="2400" b="1" i="0" baseline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245FA675-0AA6-482C-89AA-E4E8C5B7D8A2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17146224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Tom sid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71846C22-44CE-4870-8D6B-C7620DFD1F08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5050246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Innehåll med bild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9C3F536-D64B-4BFC-BEF4-CC79B31C249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0" y="742157"/>
            <a:ext cx="2607469" cy="672703"/>
          </a:xfrm>
          <a:prstGeom prst="rect">
            <a:avLst/>
          </a:prstGeom>
        </p:spPr>
        <p:txBody>
          <a:bodyPr anchor="b"/>
          <a:lstStyle>
            <a:lvl1pPr>
              <a:defRPr sz="2400" b="1" i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1BD9082-4DAF-49BC-8F62-7BCCBC7E28CA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779194" y="742157"/>
            <a:ext cx="4393256" cy="3343461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8D85BB55-8A0C-425A-A85F-B2238AEAFC79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971550" y="1414860"/>
            <a:ext cx="2607468" cy="267075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30000"/>
              </a:lnSpc>
              <a:buNone/>
              <a:defRPr sz="1800" b="0" i="0">
                <a:latin typeface="Corbel" panose="020B0503020204020204" pitchFamily="34" charset="0"/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dirty="0" err="1"/>
              <a:t>Underrubrik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A9C8B79F-F032-42C4-B31B-257CCFC3E549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0520384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Bild med bild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247967D8-9AB6-4493-8198-D2E80F8DCBB1}"/>
              </a:ext>
            </a:extLst>
          </p:cNvPr>
          <p:cNvSpPr>
            <a:spLocks noGrp="1" noChangeAspect="1"/>
          </p:cNvSpPr>
          <p:nvPr>
            <p:ph type="pic" idx="1" hasCustomPrompt="1"/>
          </p:nvPr>
        </p:nvSpPr>
        <p:spPr>
          <a:xfrm>
            <a:off x="3779195" y="742157"/>
            <a:ext cx="4393256" cy="332400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 b="0" i="0" baseline="0">
                <a:latin typeface="Corbel" panose="020B0503020204020204" pitchFamily="34" charset="0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på</a:t>
            </a:r>
            <a:r>
              <a:rPr lang="en-US" dirty="0"/>
              <a:t> </a:t>
            </a:r>
            <a:r>
              <a:rPr lang="en-US" dirty="0" err="1"/>
              <a:t>ikonen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lägga</a:t>
            </a:r>
            <a:r>
              <a:rPr lang="en-US" dirty="0"/>
              <a:t> till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bild</a:t>
            </a:r>
            <a:r>
              <a:rPr lang="en-US" dirty="0"/>
              <a:t>.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AB7C0BE-15F7-4668-80A5-AC02F82441D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0" y="742157"/>
            <a:ext cx="2607469" cy="672703"/>
          </a:xfrm>
          <a:prstGeom prst="rect">
            <a:avLst/>
          </a:prstGeom>
        </p:spPr>
        <p:txBody>
          <a:bodyPr anchor="b"/>
          <a:lstStyle>
            <a:lvl1pPr>
              <a:defRPr sz="2400" b="1" i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C234FBC2-B46A-45E2-B9F8-38286BA4B10D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971550" y="1414860"/>
            <a:ext cx="2607469" cy="265130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30000"/>
              </a:lnSpc>
              <a:spcBef>
                <a:spcPts val="0"/>
              </a:spcBef>
              <a:buNone/>
              <a:defRPr sz="1800" b="0" i="0">
                <a:latin typeface="Corbel" panose="020B0503020204020204" pitchFamily="34" charset="0"/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dirty="0"/>
              <a:t>Underrubrik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9385068F-3ECE-4D88-948B-15ED065E8015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8185194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Horisontell rubrik och vertikal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65F73D1-05DE-46F7-9E43-08A30F532AB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57566" y="273845"/>
            <a:ext cx="6315847" cy="479191"/>
          </a:xfrm>
          <a:prstGeom prst="rect">
            <a:avLst/>
          </a:prstGeom>
        </p:spPr>
        <p:txBody>
          <a:bodyPr/>
          <a:lstStyle>
            <a:lvl1pPr algn="r">
              <a:defRPr sz="2400" b="1" i="0" baseline="0"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8" name="Vertical Text Placeholder 2">
            <a:extLst>
              <a:ext uri="{FF2B5EF4-FFF2-40B4-BE49-F238E27FC236}">
                <a16:creationId xmlns:a16="http://schemas.microsoft.com/office/drawing/2014/main" id="{623428C2-E86A-44FC-8AC9-39E11B0DBE08}"/>
              </a:ext>
            </a:extLst>
          </p:cNvPr>
          <p:cNvSpPr>
            <a:spLocks noGrp="1"/>
          </p:cNvSpPr>
          <p:nvPr>
            <p:ph type="body" orient="vert" idx="1" hasCustomPrompt="1"/>
          </p:nvPr>
        </p:nvSpPr>
        <p:spPr>
          <a:xfrm>
            <a:off x="992220" y="851836"/>
            <a:ext cx="7485301" cy="3780887"/>
          </a:xfrm>
          <a:prstGeom prst="rect">
            <a:avLst/>
          </a:prstGeom>
        </p:spPr>
        <p:txBody>
          <a:bodyPr vert="vert"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pic>
        <p:nvPicPr>
          <p:cNvPr id="9" name="Bildobjekt 8">
            <a:extLst>
              <a:ext uri="{FF2B5EF4-FFF2-40B4-BE49-F238E27FC236}">
                <a16:creationId xmlns:a16="http://schemas.microsoft.com/office/drawing/2014/main" id="{77142806-D316-46CF-93B5-E15276F32AC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72628" y="4526948"/>
            <a:ext cx="792974" cy="157470"/>
          </a:xfrm>
          <a:prstGeom prst="rect">
            <a:avLst/>
          </a:prstGeom>
        </p:spPr>
      </p:pic>
      <p:sp>
        <p:nvSpPr>
          <p:cNvPr id="10" name="Subtitle 2">
            <a:extLst>
              <a:ext uri="{FF2B5EF4-FFF2-40B4-BE49-F238E27FC236}">
                <a16:creationId xmlns:a16="http://schemas.microsoft.com/office/drawing/2014/main" id="{03A7F32A-8998-4710-9E3B-6DFF4FBEF473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 rot="5400000">
            <a:off x="-1143125" y="1451329"/>
            <a:ext cx="2783357" cy="163358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80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4009082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Vertikal rubrik och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objekt 7">
            <a:extLst>
              <a:ext uri="{FF2B5EF4-FFF2-40B4-BE49-F238E27FC236}">
                <a16:creationId xmlns:a16="http://schemas.microsoft.com/office/drawing/2014/main" id="{2E1BDBFF-15E9-470E-A7EB-4148D3963DA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72628" y="4526948"/>
            <a:ext cx="792974" cy="157470"/>
          </a:xfrm>
          <a:prstGeom prst="rect">
            <a:avLst/>
          </a:prstGeom>
        </p:spPr>
      </p:pic>
      <p:sp>
        <p:nvSpPr>
          <p:cNvPr id="11" name="Subtitle 2">
            <a:extLst>
              <a:ext uri="{FF2B5EF4-FFF2-40B4-BE49-F238E27FC236}">
                <a16:creationId xmlns:a16="http://schemas.microsoft.com/office/drawing/2014/main" id="{A4405302-71D0-4965-8C9B-4F1B88143224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 rot="5400000">
            <a:off x="-1143125" y="1451329"/>
            <a:ext cx="2783357" cy="163358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80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  <p:sp>
        <p:nvSpPr>
          <p:cNvPr id="9" name="Vertical Title 1">
            <a:extLst>
              <a:ext uri="{FF2B5EF4-FFF2-40B4-BE49-F238E27FC236}">
                <a16:creationId xmlns:a16="http://schemas.microsoft.com/office/drawing/2014/main" id="{E2FB44C8-4919-419E-8A8B-AEB62F98E43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52034" y="418699"/>
            <a:ext cx="726905" cy="4214024"/>
          </a:xfrm>
          <a:prstGeom prst="rect">
            <a:avLst/>
          </a:prstGeom>
        </p:spPr>
        <p:txBody>
          <a:bodyPr vert="eaVert"/>
          <a:lstStyle>
            <a:lvl1pPr>
              <a:defRPr sz="2400" b="1" i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10" name="Vertical Text Placeholder 2">
            <a:extLst>
              <a:ext uri="{FF2B5EF4-FFF2-40B4-BE49-F238E27FC236}">
                <a16:creationId xmlns:a16="http://schemas.microsoft.com/office/drawing/2014/main" id="{CA5F55C2-EB4E-45B2-B637-12E61F6C4A42}"/>
              </a:ext>
            </a:extLst>
          </p:cNvPr>
          <p:cNvSpPr>
            <a:spLocks noGrp="1"/>
          </p:cNvSpPr>
          <p:nvPr>
            <p:ph type="body" orient="vert" idx="1" hasCustomPrompt="1"/>
          </p:nvPr>
        </p:nvSpPr>
        <p:spPr>
          <a:xfrm>
            <a:off x="1180288" y="418699"/>
            <a:ext cx="6289067" cy="4214024"/>
          </a:xfrm>
          <a:prstGeom prst="rect">
            <a:avLst/>
          </a:prstGeom>
        </p:spPr>
        <p:txBody>
          <a:bodyPr vert="vert"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6411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npassad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455A96A-FC56-4B7F-AD44-28845D29033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3000" y="640388"/>
            <a:ext cx="7315200" cy="50159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l">
              <a:defRPr sz="4000" b="1">
                <a:solidFill>
                  <a:schemeClr val="tx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Rubrik på </a:t>
            </a:r>
            <a:r>
              <a:rPr lang="sv-SE" noProof="0" dirty="0"/>
              <a:t>presentationen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E6C8C534-9EC3-40D3-B393-A4CC2AB3D8E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3004" y="1181351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400">
                <a:solidFill>
                  <a:schemeClr val="tx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/>
              <a:t>Förnamn</a:t>
            </a:r>
            <a:r>
              <a:rPr lang="en-US" dirty="0"/>
              <a:t> </a:t>
            </a:r>
            <a:r>
              <a:rPr lang="en-US" dirty="0" err="1"/>
              <a:t>Efternamn</a:t>
            </a:r>
            <a:r>
              <a:rPr lang="en-US" dirty="0"/>
              <a:t>, Datum</a:t>
            </a:r>
          </a:p>
        </p:txBody>
      </p:sp>
      <p:sp>
        <p:nvSpPr>
          <p:cNvPr id="5" name="Platshållare för bild 5">
            <a:extLst>
              <a:ext uri="{FF2B5EF4-FFF2-40B4-BE49-F238E27FC236}">
                <a16:creationId xmlns:a16="http://schemas.microsoft.com/office/drawing/2014/main" id="{9CFE1070-3FED-43DC-AB2A-8FC2B8DB74A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1"/>
            <a:ext cx="9144000" cy="51435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r>
              <a:rPr lang="sv-SE" dirty="0"/>
              <a:t>Klicka på Infoga… Bilder i verktygsfälten ovan för att lägga en bakgrundsbild</a:t>
            </a:r>
          </a:p>
        </p:txBody>
      </p:sp>
    </p:spTree>
    <p:extLst>
      <p:ext uri="{BB962C8B-B14F-4D97-AF65-F5344CB8AC3E}">
        <p14:creationId xmlns:p14="http://schemas.microsoft.com/office/powerpoint/2010/main" val="16351231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Rubrik, innehåll,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tshållare för bild 2"/>
          <p:cNvSpPr>
            <a:spLocks noGrp="1" noChangeAspect="1"/>
          </p:cNvSpPr>
          <p:nvPr>
            <p:ph type="pic" idx="13"/>
          </p:nvPr>
        </p:nvSpPr>
        <p:spPr>
          <a:xfrm>
            <a:off x="5627076" y="1"/>
            <a:ext cx="3517901" cy="4887119"/>
          </a:xfrm>
        </p:spPr>
        <p:txBody>
          <a:bodyPr anchor="t">
            <a:normAutofit/>
          </a:bodyPr>
          <a:lstStyle>
            <a:lvl1pPr marL="0" indent="0">
              <a:buNone/>
              <a:defRPr sz="1390" b="0" i="0">
                <a:latin typeface="Gotham-Book"/>
                <a:cs typeface="Gotham-Book"/>
              </a:defRPr>
            </a:lvl1pPr>
            <a:lvl2pPr marL="423844" indent="0">
              <a:buNone/>
              <a:defRPr sz="1390"/>
            </a:lvl2pPr>
            <a:lvl3pPr marL="847686" indent="0">
              <a:buNone/>
              <a:defRPr sz="1390"/>
            </a:lvl3pPr>
            <a:lvl4pPr marL="1271529" indent="0">
              <a:buNone/>
              <a:defRPr sz="1390"/>
            </a:lvl4pPr>
            <a:lvl5pPr marL="1695373" indent="0">
              <a:buNone/>
              <a:defRPr sz="1390"/>
            </a:lvl5pPr>
            <a:lvl6pPr marL="2119215" indent="0">
              <a:buNone/>
              <a:defRPr sz="1390"/>
            </a:lvl6pPr>
            <a:lvl7pPr marL="2543059" indent="0">
              <a:buNone/>
              <a:defRPr sz="1390"/>
            </a:lvl7pPr>
            <a:lvl8pPr marL="2966901" indent="0">
              <a:buNone/>
              <a:defRPr sz="1390"/>
            </a:lvl8pPr>
            <a:lvl9pPr marL="3390744" indent="0">
              <a:buNone/>
              <a:defRPr sz="1390"/>
            </a:lvl9pPr>
          </a:lstStyle>
          <a:p>
            <a:r>
              <a:rPr lang="sv-SE"/>
              <a:t>Klicka på ikonen för att lägga till en bild</a:t>
            </a:r>
            <a:endParaRPr lang="en-US"/>
          </a:p>
        </p:txBody>
      </p:sp>
      <p:sp>
        <p:nvSpPr>
          <p:cNvPr id="10" name="Platshållare för text 3"/>
          <p:cNvSpPr>
            <a:spLocks noGrp="1"/>
          </p:cNvSpPr>
          <p:nvPr>
            <p:ph type="body" sz="quarter" idx="16" hasCustomPrompt="1"/>
          </p:nvPr>
        </p:nvSpPr>
        <p:spPr>
          <a:xfrm>
            <a:off x="-4761" y="4803767"/>
            <a:ext cx="9148760" cy="81000"/>
          </a:xfr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none"/>
        </p:style>
        <p:txBody>
          <a:bodyPr/>
          <a:lstStyle>
            <a:lvl1pPr marL="60691" indent="0">
              <a:buNone/>
              <a:defRPr baseline="0"/>
            </a:lvl1pPr>
          </a:lstStyle>
          <a:p>
            <a:pPr lvl="0"/>
            <a:r>
              <a:rPr lang="en-US"/>
              <a:t>
              </a:t>
            </a:r>
          </a:p>
        </p:txBody>
      </p:sp>
      <p:sp>
        <p:nvSpPr>
          <p:cNvPr id="13" name="Platshållare för rubrik 1"/>
          <p:cNvSpPr>
            <a:spLocks noGrp="1"/>
          </p:cNvSpPr>
          <p:nvPr>
            <p:ph type="title"/>
          </p:nvPr>
        </p:nvSpPr>
        <p:spPr>
          <a:xfrm>
            <a:off x="290455" y="142964"/>
            <a:ext cx="4947704" cy="891021"/>
          </a:xfrm>
          <a:prstGeom prst="rect">
            <a:avLst/>
          </a:prstGeom>
        </p:spPr>
        <p:txBody>
          <a:bodyPr vert="horz" lIns="121954" tIns="60977" rIns="121954" bIns="0" rtlCol="0" anchor="t" anchorCtr="0">
            <a:noAutofit/>
          </a:bodyPr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sv-SE"/>
              <a:t>Klicka här för att ändra format</a:t>
            </a:r>
            <a:endParaRPr lang="en-US"/>
          </a:p>
        </p:txBody>
      </p:sp>
      <p:sp>
        <p:nvSpPr>
          <p:cNvPr id="16" name="Platshållare för innehåll 21"/>
          <p:cNvSpPr>
            <a:spLocks noGrp="1"/>
          </p:cNvSpPr>
          <p:nvPr>
            <p:ph sz="quarter" idx="18"/>
          </p:nvPr>
        </p:nvSpPr>
        <p:spPr>
          <a:xfrm>
            <a:off x="260906" y="1291829"/>
            <a:ext cx="4977253" cy="3394471"/>
          </a:xfrm>
        </p:spPr>
        <p:txBody>
          <a:bodyPr/>
          <a:lstStyle>
            <a:lvl1pPr marL="186386" indent="-186386">
              <a:buClr>
                <a:schemeClr val="accent3"/>
              </a:buClr>
              <a:defRPr sz="1587"/>
            </a:lvl1pPr>
            <a:lvl2pPr>
              <a:defRPr sz="1428"/>
            </a:lvl2pPr>
            <a:lvl3pPr marL="706503" indent="-129715">
              <a:defRPr sz="1269"/>
            </a:lvl3pPr>
            <a:lvl4pPr marL="991120" indent="-102009">
              <a:defRPr sz="1111"/>
            </a:lvl4pPr>
            <a:lvl5pPr marL="1275736" indent="-123418">
              <a:defRPr sz="952"/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2170761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objekt 1">
            <a:extLst>
              <a:ext uri="{FF2B5EF4-FFF2-40B4-BE49-F238E27FC236}">
                <a16:creationId xmlns:a16="http://schemas.microsoft.com/office/drawing/2014/main" id="{29D5648A-A1A7-457F-8D60-90B3F7A0A22B}"/>
              </a:ext>
            </a:extLst>
          </p:cNvPr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9075" y="4699291"/>
            <a:ext cx="1018050" cy="202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090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17" r:id="rId2"/>
    <p:sldLayoutId id="2147483705" r:id="rId3"/>
    <p:sldLayoutId id="2147483702" r:id="rId4"/>
    <p:sldLayoutId id="2147483706" r:id="rId5"/>
    <p:sldLayoutId id="2147483713" r:id="rId6"/>
    <p:sldLayoutId id="2147483714" r:id="rId7"/>
    <p:sldLayoutId id="2147483715" r:id="rId8"/>
    <p:sldLayoutId id="2147483716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  <p:sldLayoutId id="2147483726" r:id="rId18"/>
    <p:sldLayoutId id="2147483727" r:id="rId1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sv-SE" dirty="0"/>
              <a:t>Skattning IFAB per steg</a:t>
            </a:r>
          </a:p>
        </p:txBody>
      </p:sp>
    </p:spTree>
    <p:extLst>
      <p:ext uri="{BB962C8B-B14F-4D97-AF65-F5344CB8AC3E}">
        <p14:creationId xmlns:p14="http://schemas.microsoft.com/office/powerpoint/2010/main" val="22209046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ubrik 3"/>
          <p:cNvSpPr>
            <a:spLocks noGrp="1"/>
          </p:cNvSpPr>
          <p:nvPr>
            <p:ph type="title"/>
          </p:nvPr>
        </p:nvSpPr>
        <p:spPr>
          <a:xfrm>
            <a:off x="1212461" y="2619506"/>
            <a:ext cx="6868760" cy="826342"/>
          </a:xfrm>
        </p:spPr>
        <p:txBody>
          <a:bodyPr/>
          <a:lstStyle/>
          <a:p>
            <a:pPr algn="ctr"/>
            <a:r>
              <a:rPr lang="sv-SE">
                <a:solidFill>
                  <a:schemeClr val="bg1"/>
                </a:solidFill>
                <a:latin typeface="+mn-lt"/>
              </a:rPr>
              <a:t>Så når du ökad takt i förändringsarbetet</a:t>
            </a:r>
            <a:br>
              <a:rPr lang="sv-SE">
                <a:solidFill>
                  <a:schemeClr val="bg1"/>
                </a:solidFill>
                <a:latin typeface="+mn-lt"/>
              </a:rPr>
            </a:br>
            <a:br>
              <a:rPr lang="sv-SE">
                <a:solidFill>
                  <a:schemeClr val="bg1"/>
                </a:solidFill>
                <a:latin typeface="+mn-lt"/>
              </a:rPr>
            </a:br>
            <a:r>
              <a:rPr lang="sv-SE" sz="2060">
                <a:solidFill>
                  <a:schemeClr val="bg1"/>
                </a:solidFill>
                <a:latin typeface="+mn-lt"/>
              </a:rPr>
              <a:t>Stockholm 2018-08-28</a:t>
            </a:r>
            <a:endParaRPr lang="sv-SE">
              <a:solidFill>
                <a:schemeClr val="bg1"/>
              </a:solidFill>
              <a:latin typeface="+mn-lt"/>
            </a:endParaRPr>
          </a:p>
        </p:txBody>
      </p:sp>
      <p:sp>
        <p:nvSpPr>
          <p:cNvPr id="8" name="Rubrik 3"/>
          <p:cNvSpPr txBox="1"/>
          <p:nvPr/>
        </p:nvSpPr>
        <p:spPr>
          <a:xfrm>
            <a:off x="394227" y="11696"/>
            <a:ext cx="5134359" cy="891021"/>
          </a:xfrm>
          <a:prstGeom prst="rect">
            <a:avLst/>
          </a:prstGeom>
        </p:spPr>
        <p:txBody>
          <a:bodyPr vert="horz" lIns="96751" tIns="48375" rIns="96751" bIns="0" rtlCol="0" anchor="t" anchorCtr="0">
            <a:noAutofit/>
          </a:bodyPr>
          <a:lstStyle>
            <a:lvl1pPr marL="0" algn="l" defTabSz="534279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3943" b="0" i="0" kern="1200" baseline="0">
                <a:solidFill>
                  <a:schemeClr val="accent3"/>
                </a:solidFill>
                <a:latin typeface="Gotham-Book"/>
                <a:ea typeface="+mj-ea"/>
                <a:cs typeface="Gotham-Book"/>
              </a:defRPr>
            </a:lvl1pPr>
          </a:lstStyle>
          <a:p>
            <a:pPr defTabSz="423844">
              <a:defRPr/>
            </a:pPr>
            <a:r>
              <a:rPr lang="sv-SE" sz="3128" dirty="0">
                <a:solidFill>
                  <a:schemeClr val="tx1"/>
                </a:solidFill>
              </a:rPr>
              <a:t>Skattning Inse</a:t>
            </a:r>
          </a:p>
        </p:txBody>
      </p:sp>
      <p:sp>
        <p:nvSpPr>
          <p:cNvPr id="2" name="textruta 1"/>
          <p:cNvSpPr txBox="1"/>
          <p:nvPr/>
        </p:nvSpPr>
        <p:spPr>
          <a:xfrm>
            <a:off x="654681" y="902717"/>
            <a:ext cx="3668602" cy="3877472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269" b="1" dirty="0">
                <a:solidFill>
                  <a:prstClr val="black"/>
                </a:solidFill>
              </a:rPr>
              <a:t>Organisatoriska perspektivet</a:t>
            </a: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111" dirty="0">
                <a:solidFill>
                  <a:prstClr val="black"/>
                </a:solidFill>
              </a:rPr>
              <a:t> </a:t>
            </a:r>
            <a:r>
              <a:rPr lang="sv-SE" sz="1111" i="1" dirty="0">
                <a:solidFill>
                  <a:prstClr val="black"/>
                </a:solidFill>
              </a:rPr>
              <a:t>Ansvariga för förändringen har…			</a:t>
            </a:r>
            <a:r>
              <a:rPr lang="sv-SE" sz="1111" dirty="0">
                <a:solidFill>
                  <a:prstClr val="black"/>
                </a:solidFill>
              </a:rPr>
              <a:t>Poäng</a:t>
            </a:r>
            <a:br>
              <a:rPr lang="sv-SE" sz="1111" dirty="0">
                <a:solidFill>
                  <a:prstClr val="black"/>
                </a:solidFill>
              </a:rPr>
            </a:br>
            <a:endParaRPr lang="sv-SE" sz="1111" dirty="0">
              <a:solidFill>
                <a:prstClr val="black"/>
              </a:solidFill>
            </a:endParaRP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111" dirty="0">
                <a:solidFill>
                  <a:prstClr val="black"/>
                </a:solidFill>
              </a:rPr>
              <a:t>1. Givit bakgrund och skäl till </a:t>
            </a:r>
            <a:br>
              <a:rPr lang="sv-SE" sz="1111" dirty="0">
                <a:solidFill>
                  <a:prstClr val="black"/>
                </a:solidFill>
              </a:rPr>
            </a:br>
            <a:r>
              <a:rPr lang="sv-SE" sz="1111" dirty="0">
                <a:solidFill>
                  <a:prstClr val="black"/>
                </a:solidFill>
              </a:rPr>
              <a:t>förändringsbehovet till berörda               		..……</a:t>
            </a:r>
          </a:p>
          <a:p>
            <a:pPr marL="272023" indent="-272023" defTabSz="483729">
              <a:spcBef>
                <a:spcPct val="0"/>
              </a:spcBef>
              <a:spcAft>
                <a:spcPct val="0"/>
              </a:spcAft>
              <a:buFontTx/>
              <a:buAutoNum type="arabicPeriod"/>
              <a:defRPr/>
            </a:pPr>
            <a:endParaRPr lang="sv-SE" sz="1111" dirty="0">
              <a:solidFill>
                <a:prstClr val="black"/>
              </a:solidFill>
            </a:endParaRP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111" dirty="0">
                <a:solidFill>
                  <a:prstClr val="black"/>
                </a:solidFill>
              </a:rPr>
              <a:t>2. Givit fakta och tydliggjort </a:t>
            </a:r>
            <a:br>
              <a:rPr lang="sv-SE" sz="1111" dirty="0">
                <a:solidFill>
                  <a:prstClr val="black"/>
                </a:solidFill>
              </a:rPr>
            </a:br>
            <a:r>
              <a:rPr lang="sv-SE" sz="1111" dirty="0">
                <a:solidFill>
                  <a:prstClr val="black"/>
                </a:solidFill>
              </a:rPr>
              <a:t>förutsättningarna för förändringen		……..</a:t>
            </a:r>
          </a:p>
          <a:p>
            <a:pPr marL="272023" indent="-272023" defTabSz="483729">
              <a:spcBef>
                <a:spcPct val="0"/>
              </a:spcBef>
              <a:spcAft>
                <a:spcPct val="0"/>
              </a:spcAft>
              <a:buFontTx/>
              <a:buAutoNum type="arabicPeriod"/>
              <a:defRPr/>
            </a:pPr>
            <a:endParaRPr lang="sv-SE" sz="1111" dirty="0">
              <a:solidFill>
                <a:prstClr val="black"/>
              </a:solidFill>
            </a:endParaRP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111" dirty="0">
                <a:solidFill>
                  <a:prstClr val="black"/>
                </a:solidFill>
              </a:rPr>
              <a:t>3. Analyserat och förstått vilka</a:t>
            </a:r>
            <a:br>
              <a:rPr lang="sv-SE" sz="1111" dirty="0">
                <a:solidFill>
                  <a:prstClr val="black"/>
                </a:solidFill>
              </a:rPr>
            </a:br>
            <a:r>
              <a:rPr lang="sv-SE" sz="1111" dirty="0">
                <a:solidFill>
                  <a:prstClr val="black"/>
                </a:solidFill>
              </a:rPr>
              <a:t>förutsättningar som finns			……..</a:t>
            </a:r>
          </a:p>
          <a:p>
            <a:pPr marL="272023" indent="-272023" defTabSz="483729">
              <a:spcBef>
                <a:spcPct val="0"/>
              </a:spcBef>
              <a:spcAft>
                <a:spcPct val="0"/>
              </a:spcAft>
              <a:buFontTx/>
              <a:buAutoNum type="arabicPeriod"/>
              <a:defRPr/>
            </a:pPr>
            <a:endParaRPr lang="sv-SE" sz="1111" dirty="0">
              <a:solidFill>
                <a:prstClr val="black"/>
              </a:solidFill>
            </a:endParaRP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111" dirty="0">
                <a:solidFill>
                  <a:prstClr val="black"/>
                </a:solidFill>
              </a:rPr>
              <a:t>4. Definierat förändringens vinst (och/eller </a:t>
            </a:r>
            <a:br>
              <a:rPr lang="sv-SE" sz="1111" dirty="0">
                <a:solidFill>
                  <a:prstClr val="black"/>
                </a:solidFill>
              </a:rPr>
            </a:br>
            <a:r>
              <a:rPr lang="sv-SE" sz="1111" dirty="0">
                <a:solidFill>
                  <a:prstClr val="black"/>
                </a:solidFill>
              </a:rPr>
              <a:t>kostnad om förändring ej sker)			……..</a:t>
            </a:r>
          </a:p>
          <a:p>
            <a:pPr marL="272023" indent="-272023" defTabSz="483729">
              <a:spcBef>
                <a:spcPct val="0"/>
              </a:spcBef>
              <a:spcAft>
                <a:spcPct val="0"/>
              </a:spcAft>
              <a:buFontTx/>
              <a:buAutoNum type="arabicPeriod"/>
              <a:defRPr/>
            </a:pPr>
            <a:endParaRPr lang="sv-SE" sz="1111" dirty="0">
              <a:solidFill>
                <a:prstClr val="black"/>
              </a:solidFill>
            </a:endParaRP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111" dirty="0">
                <a:solidFill>
                  <a:prstClr val="black"/>
                </a:solidFill>
              </a:rPr>
              <a:t>5. Tagit fram en tydlig framtidsvision		……..</a:t>
            </a: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endParaRPr lang="sv-SE" sz="1111" dirty="0">
              <a:solidFill>
                <a:prstClr val="black"/>
              </a:solidFill>
            </a:endParaRP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111" dirty="0">
                <a:solidFill>
                  <a:prstClr val="black"/>
                </a:solidFill>
              </a:rPr>
              <a:t>6. </a:t>
            </a:r>
            <a:r>
              <a:rPr lang="sv-SE" sz="1111" i="1" dirty="0">
                <a:solidFill>
                  <a:prstClr val="black"/>
                </a:solidFill>
              </a:rPr>
              <a:t>Kommunicerat</a:t>
            </a:r>
            <a:r>
              <a:rPr lang="sv-SE" sz="1111" dirty="0">
                <a:solidFill>
                  <a:prstClr val="black"/>
                </a:solidFill>
              </a:rPr>
              <a:t> framtidsvisionen </a:t>
            </a:r>
            <a:br>
              <a:rPr lang="sv-SE" sz="1111" dirty="0">
                <a:solidFill>
                  <a:prstClr val="black"/>
                </a:solidFill>
              </a:rPr>
            </a:br>
            <a:r>
              <a:rPr lang="sv-SE" sz="1111" dirty="0">
                <a:solidFill>
                  <a:prstClr val="black"/>
                </a:solidFill>
              </a:rPr>
              <a:t>till berörda					……..</a:t>
            </a: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endParaRPr lang="sv-SE" sz="1111" dirty="0">
              <a:solidFill>
                <a:prstClr val="black"/>
              </a:solidFill>
            </a:endParaRP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endParaRPr lang="sv-SE" sz="1111" b="1" dirty="0">
              <a:solidFill>
                <a:prstClr val="black"/>
              </a:solidFill>
            </a:endParaRP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111" b="1" dirty="0" err="1">
                <a:solidFill>
                  <a:prstClr val="black"/>
                </a:solidFill>
              </a:rPr>
              <a:t>Sum</a:t>
            </a:r>
            <a:r>
              <a:rPr lang="sv-SE" sz="1111" b="1" dirty="0">
                <a:solidFill>
                  <a:prstClr val="black"/>
                </a:solidFill>
              </a:rPr>
              <a:t>: 						……...</a:t>
            </a:r>
          </a:p>
        </p:txBody>
      </p:sp>
      <p:sp>
        <p:nvSpPr>
          <p:cNvPr id="9" name="textruta 8"/>
          <p:cNvSpPr txBox="1"/>
          <p:nvPr/>
        </p:nvSpPr>
        <p:spPr>
          <a:xfrm>
            <a:off x="415449" y="542112"/>
            <a:ext cx="3855142" cy="482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269" b="1" i="1">
                <a:solidFill>
                  <a:prstClr val="black"/>
                </a:solidFill>
                <a:latin typeface="Gotham Book"/>
              </a:rPr>
              <a:t>Skala 1-10, 1 = ej gjort alls, 10 = helt klart</a:t>
            </a: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endParaRPr lang="sv-SE" sz="1269" i="1">
              <a:solidFill>
                <a:prstClr val="black"/>
              </a:solidFill>
              <a:latin typeface="Gotham Book"/>
            </a:endParaRPr>
          </a:p>
        </p:txBody>
      </p:sp>
      <p:sp>
        <p:nvSpPr>
          <p:cNvPr id="12" name="textruta 11"/>
          <p:cNvSpPr txBox="1"/>
          <p:nvPr/>
        </p:nvSpPr>
        <p:spPr>
          <a:xfrm>
            <a:off x="4614884" y="902717"/>
            <a:ext cx="3668602" cy="3877472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269" b="1" dirty="0">
                <a:solidFill>
                  <a:prstClr val="black"/>
                </a:solidFill>
              </a:rPr>
              <a:t>Individuella perspektivet</a:t>
            </a: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111" i="1" dirty="0">
                <a:solidFill>
                  <a:prstClr val="black"/>
                </a:solidFill>
              </a:rPr>
              <a:t> De berörda har…                                      		</a:t>
            </a:r>
            <a:r>
              <a:rPr lang="sv-SE" sz="1111" dirty="0">
                <a:solidFill>
                  <a:prstClr val="black"/>
                </a:solidFill>
              </a:rPr>
              <a:t>Poäng</a:t>
            </a:r>
            <a:br>
              <a:rPr lang="sv-SE" sz="1111" dirty="0">
                <a:solidFill>
                  <a:prstClr val="black"/>
                </a:solidFill>
              </a:rPr>
            </a:br>
            <a:endParaRPr lang="sv-SE" sz="1111" dirty="0">
              <a:solidFill>
                <a:prstClr val="black"/>
              </a:solidFill>
            </a:endParaRP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111" dirty="0">
                <a:solidFill>
                  <a:prstClr val="black"/>
                </a:solidFill>
              </a:rPr>
              <a:t>1. Verkligen förstått varför förändringen</a:t>
            </a:r>
            <a:br>
              <a:rPr lang="sv-SE" sz="1111" dirty="0">
                <a:solidFill>
                  <a:prstClr val="black"/>
                </a:solidFill>
              </a:rPr>
            </a:br>
            <a:r>
              <a:rPr lang="sv-SE" sz="1111" dirty="0">
                <a:solidFill>
                  <a:prstClr val="black"/>
                </a:solidFill>
              </a:rPr>
              <a:t>behövs (även om de inte gillar den)       		..……</a:t>
            </a:r>
          </a:p>
          <a:p>
            <a:pPr marL="272023" indent="-272023" defTabSz="483729">
              <a:spcBef>
                <a:spcPct val="0"/>
              </a:spcBef>
              <a:spcAft>
                <a:spcPct val="0"/>
              </a:spcAft>
              <a:buFontTx/>
              <a:buAutoNum type="arabicPeriod"/>
              <a:defRPr/>
            </a:pPr>
            <a:endParaRPr lang="sv-SE" sz="1111" dirty="0">
              <a:solidFill>
                <a:prstClr val="black"/>
              </a:solidFill>
            </a:endParaRP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111" dirty="0">
                <a:solidFill>
                  <a:prstClr val="black"/>
                </a:solidFill>
              </a:rPr>
              <a:t>2. Fått gott om utrymme att få </a:t>
            </a:r>
            <a:br>
              <a:rPr lang="sv-SE" sz="1111" dirty="0">
                <a:solidFill>
                  <a:prstClr val="black"/>
                </a:solidFill>
              </a:rPr>
            </a:br>
            <a:r>
              <a:rPr lang="sv-SE" sz="1111" dirty="0">
                <a:solidFill>
                  <a:prstClr val="black"/>
                </a:solidFill>
              </a:rPr>
              <a:t>ställa frågor till rätt personer			……..</a:t>
            </a:r>
          </a:p>
          <a:p>
            <a:pPr marL="272023" indent="-272023" defTabSz="483729">
              <a:spcBef>
                <a:spcPct val="0"/>
              </a:spcBef>
              <a:spcAft>
                <a:spcPct val="0"/>
              </a:spcAft>
              <a:buFontTx/>
              <a:buAutoNum type="arabicPeriod"/>
              <a:defRPr/>
            </a:pPr>
            <a:endParaRPr lang="sv-SE" sz="1111" dirty="0">
              <a:solidFill>
                <a:prstClr val="black"/>
              </a:solidFill>
            </a:endParaRP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111" dirty="0">
                <a:solidFill>
                  <a:prstClr val="black"/>
                </a:solidFill>
              </a:rPr>
              <a:t>3. Blivit bemötta och lyssnade på </a:t>
            </a:r>
            <a:br>
              <a:rPr lang="sv-SE" sz="1111" dirty="0">
                <a:solidFill>
                  <a:prstClr val="black"/>
                </a:solidFill>
              </a:rPr>
            </a:br>
            <a:r>
              <a:rPr lang="sv-SE" sz="1111" dirty="0">
                <a:solidFill>
                  <a:prstClr val="black"/>
                </a:solidFill>
              </a:rPr>
              <a:t>med respekt oavsett reaktion			……..</a:t>
            </a:r>
          </a:p>
          <a:p>
            <a:pPr marL="272023" indent="-272023" defTabSz="483729">
              <a:spcBef>
                <a:spcPct val="0"/>
              </a:spcBef>
              <a:spcAft>
                <a:spcPct val="0"/>
              </a:spcAft>
              <a:buFontTx/>
              <a:buAutoNum type="arabicPeriod"/>
              <a:defRPr/>
            </a:pPr>
            <a:endParaRPr lang="sv-SE" sz="1111" dirty="0">
              <a:solidFill>
                <a:prstClr val="black"/>
              </a:solidFill>
            </a:endParaRP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111" dirty="0">
                <a:solidFill>
                  <a:prstClr val="black"/>
                </a:solidFill>
              </a:rPr>
              <a:t>4. Fått stöd i att reflektera över</a:t>
            </a:r>
            <a:br>
              <a:rPr lang="sv-SE" sz="1111" dirty="0">
                <a:solidFill>
                  <a:prstClr val="black"/>
                </a:solidFill>
              </a:rPr>
            </a:br>
            <a:r>
              <a:rPr lang="sv-SE" sz="1111" dirty="0">
                <a:solidFill>
                  <a:prstClr val="black"/>
                </a:solidFill>
              </a:rPr>
              <a:t>alternativen i sin egen takt			……..</a:t>
            </a:r>
          </a:p>
          <a:p>
            <a:pPr marL="272023" indent="-272023" defTabSz="483729">
              <a:spcBef>
                <a:spcPct val="0"/>
              </a:spcBef>
              <a:spcAft>
                <a:spcPct val="0"/>
              </a:spcAft>
              <a:buFontTx/>
              <a:buAutoNum type="arabicPeriod"/>
              <a:defRPr/>
            </a:pPr>
            <a:endParaRPr lang="sv-SE" sz="1111" dirty="0">
              <a:solidFill>
                <a:prstClr val="black"/>
              </a:solidFill>
            </a:endParaRP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111" dirty="0">
                <a:solidFill>
                  <a:prstClr val="black"/>
                </a:solidFill>
              </a:rPr>
              <a:t>5. Hittat sina egna personliga </a:t>
            </a:r>
            <a:br>
              <a:rPr lang="sv-SE" sz="1111" dirty="0">
                <a:solidFill>
                  <a:prstClr val="black"/>
                </a:solidFill>
              </a:rPr>
            </a:br>
            <a:r>
              <a:rPr lang="sv-SE" sz="1111" dirty="0">
                <a:solidFill>
                  <a:prstClr val="black"/>
                </a:solidFill>
              </a:rPr>
              <a:t>”</a:t>
            </a:r>
            <a:r>
              <a:rPr lang="sv-SE" sz="1111" dirty="0" err="1">
                <a:solidFill>
                  <a:prstClr val="black"/>
                </a:solidFill>
              </a:rPr>
              <a:t>what´s</a:t>
            </a:r>
            <a:r>
              <a:rPr lang="sv-SE" sz="1111" dirty="0">
                <a:solidFill>
                  <a:prstClr val="black"/>
                </a:solidFill>
              </a:rPr>
              <a:t> in it for </a:t>
            </a:r>
            <a:r>
              <a:rPr lang="sv-SE" sz="1111" dirty="0" err="1">
                <a:solidFill>
                  <a:prstClr val="black"/>
                </a:solidFill>
              </a:rPr>
              <a:t>me</a:t>
            </a:r>
            <a:r>
              <a:rPr lang="sv-SE" sz="1111" dirty="0">
                <a:solidFill>
                  <a:prstClr val="black"/>
                </a:solidFill>
              </a:rPr>
              <a:t>”				……..</a:t>
            </a: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endParaRPr lang="sv-SE" sz="1111" dirty="0">
              <a:solidFill>
                <a:prstClr val="black"/>
              </a:solidFill>
            </a:endParaRP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111" dirty="0">
                <a:solidFill>
                  <a:prstClr val="black"/>
                </a:solidFill>
              </a:rPr>
              <a:t>6. Börjat att se konkreta och </a:t>
            </a:r>
            <a:br>
              <a:rPr lang="sv-SE" sz="1111" dirty="0">
                <a:solidFill>
                  <a:prstClr val="black"/>
                </a:solidFill>
              </a:rPr>
            </a:br>
            <a:r>
              <a:rPr lang="sv-SE" sz="1111" dirty="0">
                <a:solidFill>
                  <a:prstClr val="black"/>
                </a:solidFill>
              </a:rPr>
              <a:t>positiva möjligheter med förändringen		……..</a:t>
            </a: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endParaRPr lang="sv-SE" sz="1111" dirty="0">
              <a:solidFill>
                <a:prstClr val="black"/>
              </a:solidFill>
            </a:endParaRP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111" b="1" dirty="0" err="1">
                <a:solidFill>
                  <a:prstClr val="black"/>
                </a:solidFill>
              </a:rPr>
              <a:t>Sum</a:t>
            </a:r>
            <a:r>
              <a:rPr lang="sv-SE" sz="1111" b="1" dirty="0">
                <a:solidFill>
                  <a:prstClr val="black"/>
                </a:solidFill>
              </a:rPr>
              <a:t>: 						……...</a:t>
            </a:r>
          </a:p>
        </p:txBody>
      </p:sp>
      <p:pic>
        <p:nvPicPr>
          <p:cNvPr id="10" name="Bildobjekt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0694" y="251960"/>
            <a:ext cx="1285824" cy="449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442734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ubrik 3"/>
          <p:cNvSpPr>
            <a:spLocks noGrp="1"/>
          </p:cNvSpPr>
          <p:nvPr>
            <p:ph type="title"/>
          </p:nvPr>
        </p:nvSpPr>
        <p:spPr>
          <a:xfrm>
            <a:off x="1212461" y="2619506"/>
            <a:ext cx="6868760" cy="826342"/>
          </a:xfrm>
        </p:spPr>
        <p:txBody>
          <a:bodyPr/>
          <a:lstStyle/>
          <a:p>
            <a:pPr algn="ctr"/>
            <a:r>
              <a:rPr lang="sv-SE">
                <a:solidFill>
                  <a:schemeClr val="bg1"/>
                </a:solidFill>
                <a:latin typeface="+mn-lt"/>
              </a:rPr>
              <a:t>Så når du ökad takt i förändringsarbetet</a:t>
            </a:r>
            <a:br>
              <a:rPr lang="sv-SE">
                <a:solidFill>
                  <a:schemeClr val="bg1"/>
                </a:solidFill>
                <a:latin typeface="+mn-lt"/>
              </a:rPr>
            </a:br>
            <a:br>
              <a:rPr lang="sv-SE">
                <a:solidFill>
                  <a:schemeClr val="bg1"/>
                </a:solidFill>
                <a:latin typeface="+mn-lt"/>
              </a:rPr>
            </a:br>
            <a:r>
              <a:rPr lang="sv-SE" sz="2060">
                <a:solidFill>
                  <a:schemeClr val="bg1"/>
                </a:solidFill>
                <a:latin typeface="+mn-lt"/>
              </a:rPr>
              <a:t>Stockholm 2018-08-28</a:t>
            </a:r>
            <a:endParaRPr lang="sv-SE">
              <a:solidFill>
                <a:schemeClr val="bg1"/>
              </a:solidFill>
              <a:latin typeface="+mn-lt"/>
            </a:endParaRPr>
          </a:p>
        </p:txBody>
      </p:sp>
      <p:sp>
        <p:nvSpPr>
          <p:cNvPr id="8" name="Rubrik 3"/>
          <p:cNvSpPr txBox="1"/>
          <p:nvPr/>
        </p:nvSpPr>
        <p:spPr>
          <a:xfrm>
            <a:off x="394226" y="11696"/>
            <a:ext cx="6207700" cy="891021"/>
          </a:xfrm>
          <a:prstGeom prst="rect">
            <a:avLst/>
          </a:prstGeom>
        </p:spPr>
        <p:txBody>
          <a:bodyPr vert="horz" lIns="96751" tIns="48375" rIns="96751" bIns="0" rtlCol="0" anchor="t" anchorCtr="0">
            <a:noAutofit/>
          </a:bodyPr>
          <a:lstStyle>
            <a:lvl1pPr marL="0" algn="l" defTabSz="534279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3943" b="0" i="0" kern="1200" baseline="0">
                <a:solidFill>
                  <a:schemeClr val="accent3"/>
                </a:solidFill>
                <a:latin typeface="Gotham-Book"/>
                <a:ea typeface="+mj-ea"/>
                <a:cs typeface="Gotham-Book"/>
              </a:defRPr>
            </a:lvl1pPr>
          </a:lstStyle>
          <a:p>
            <a:pPr defTabSz="423844">
              <a:defRPr/>
            </a:pPr>
            <a:r>
              <a:rPr lang="sv-SE" sz="3128" dirty="0">
                <a:solidFill>
                  <a:schemeClr val="tx1"/>
                </a:solidFill>
              </a:rPr>
              <a:t>Skattning Förbereda</a:t>
            </a:r>
          </a:p>
        </p:txBody>
      </p:sp>
      <p:sp>
        <p:nvSpPr>
          <p:cNvPr id="2" name="textruta 1"/>
          <p:cNvSpPr txBox="1"/>
          <p:nvPr/>
        </p:nvSpPr>
        <p:spPr>
          <a:xfrm>
            <a:off x="654681" y="925945"/>
            <a:ext cx="3668602" cy="3877472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sv-SE" sz="1269" b="1" dirty="0">
                <a:solidFill>
                  <a:prstClr val="black"/>
                </a:solidFill>
              </a:rPr>
              <a:t>Organisatoriska perspektivet</a:t>
            </a: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111" dirty="0">
                <a:solidFill>
                  <a:prstClr val="black"/>
                </a:solidFill>
              </a:rPr>
              <a:t> </a:t>
            </a:r>
            <a:r>
              <a:rPr lang="sv-SE" sz="1111" i="1" dirty="0">
                <a:solidFill>
                  <a:prstClr val="black"/>
                </a:solidFill>
              </a:rPr>
              <a:t>Ansvariga för förändringen har… </a:t>
            </a:r>
            <a:r>
              <a:rPr lang="sv-SE" sz="1111" dirty="0">
                <a:solidFill>
                  <a:prstClr val="black"/>
                </a:solidFill>
              </a:rPr>
              <a:t>           		Poäng</a:t>
            </a:r>
            <a:br>
              <a:rPr lang="sv-SE" sz="1111" dirty="0">
                <a:solidFill>
                  <a:prstClr val="black"/>
                </a:solidFill>
              </a:rPr>
            </a:br>
            <a:endParaRPr lang="sv-SE" sz="1111" dirty="0">
              <a:solidFill>
                <a:prstClr val="black"/>
              </a:solidFill>
            </a:endParaRP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111" dirty="0">
                <a:solidFill>
                  <a:prstClr val="black"/>
                </a:solidFill>
              </a:rPr>
              <a:t>1. Tagit bort organisatoriska, </a:t>
            </a:r>
            <a:br>
              <a:rPr lang="sv-SE" sz="1111" dirty="0">
                <a:solidFill>
                  <a:prstClr val="black"/>
                </a:solidFill>
              </a:rPr>
            </a:br>
            <a:r>
              <a:rPr lang="sv-SE" sz="1111" dirty="0">
                <a:solidFill>
                  <a:prstClr val="black"/>
                </a:solidFill>
              </a:rPr>
              <a:t>strukturella hinder för förändringen         		..……</a:t>
            </a:r>
          </a:p>
          <a:p>
            <a:pPr marL="272023" indent="-272023" defTabSz="483729">
              <a:spcBef>
                <a:spcPct val="0"/>
              </a:spcBef>
              <a:spcAft>
                <a:spcPct val="0"/>
              </a:spcAft>
              <a:buFontTx/>
              <a:buAutoNum type="arabicPeriod"/>
              <a:defRPr/>
            </a:pPr>
            <a:endParaRPr lang="sv-SE" sz="1111" dirty="0">
              <a:solidFill>
                <a:prstClr val="black"/>
              </a:solidFill>
            </a:endParaRP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111" dirty="0">
                <a:solidFill>
                  <a:prstClr val="black"/>
                </a:solidFill>
              </a:rPr>
              <a:t>2. Tydligt </a:t>
            </a:r>
            <a:r>
              <a:rPr lang="sv-SE" sz="1111" i="1" dirty="0">
                <a:solidFill>
                  <a:prstClr val="black"/>
                </a:solidFill>
              </a:rPr>
              <a:t>kommunicerat</a:t>
            </a:r>
            <a:r>
              <a:rPr lang="sv-SE" sz="1111" dirty="0">
                <a:solidFill>
                  <a:prstClr val="black"/>
                </a:solidFill>
              </a:rPr>
              <a:t> vägen framåt</a:t>
            </a:r>
            <a:br>
              <a:rPr lang="sv-SE" sz="1111" dirty="0">
                <a:solidFill>
                  <a:prstClr val="black"/>
                </a:solidFill>
              </a:rPr>
            </a:br>
            <a:r>
              <a:rPr lang="sv-SE" sz="1111" dirty="0">
                <a:solidFill>
                  <a:prstClr val="black"/>
                </a:solidFill>
              </a:rPr>
              <a:t>med konkreta milstolpar				……..</a:t>
            </a:r>
          </a:p>
          <a:p>
            <a:pPr marL="272023" indent="-272023" defTabSz="483729">
              <a:spcBef>
                <a:spcPct val="0"/>
              </a:spcBef>
              <a:spcAft>
                <a:spcPct val="0"/>
              </a:spcAft>
              <a:buFontTx/>
              <a:buAutoNum type="arabicPeriod"/>
              <a:defRPr/>
            </a:pPr>
            <a:endParaRPr lang="sv-SE" sz="1111" dirty="0">
              <a:solidFill>
                <a:prstClr val="black"/>
              </a:solidFill>
            </a:endParaRP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111" dirty="0">
                <a:solidFill>
                  <a:prstClr val="black"/>
                </a:solidFill>
              </a:rPr>
              <a:t>3. Tagit fram och visat </a:t>
            </a:r>
            <a:r>
              <a:rPr lang="sv-SE" sz="1111" i="1" dirty="0">
                <a:solidFill>
                  <a:prstClr val="black"/>
                </a:solidFill>
              </a:rPr>
              <a:t>incitament</a:t>
            </a:r>
            <a:r>
              <a:rPr lang="sv-SE" sz="1111" dirty="0">
                <a:solidFill>
                  <a:prstClr val="black"/>
                </a:solidFill>
              </a:rPr>
              <a:t>, </a:t>
            </a:r>
            <a:br>
              <a:rPr lang="sv-SE" sz="1111" dirty="0">
                <a:solidFill>
                  <a:prstClr val="black"/>
                </a:solidFill>
              </a:rPr>
            </a:br>
            <a:r>
              <a:rPr lang="sv-SE" sz="1111" dirty="0">
                <a:solidFill>
                  <a:prstClr val="black"/>
                </a:solidFill>
              </a:rPr>
              <a:t>vad man kan vinna/tjäna på </a:t>
            </a:r>
            <a:r>
              <a:rPr lang="sv-SE" sz="1111" dirty="0" err="1">
                <a:solidFill>
                  <a:prstClr val="black"/>
                </a:solidFill>
              </a:rPr>
              <a:t>förändr</a:t>
            </a:r>
            <a:r>
              <a:rPr lang="sv-SE" sz="1111" dirty="0">
                <a:solidFill>
                  <a:prstClr val="black"/>
                </a:solidFill>
              </a:rPr>
              <a:t>.		……..</a:t>
            </a:r>
          </a:p>
          <a:p>
            <a:pPr marL="272023" indent="-272023" defTabSz="483729">
              <a:spcBef>
                <a:spcPct val="0"/>
              </a:spcBef>
              <a:spcAft>
                <a:spcPct val="0"/>
              </a:spcAft>
              <a:buFontTx/>
              <a:buAutoNum type="arabicPeriod"/>
              <a:defRPr/>
            </a:pPr>
            <a:endParaRPr lang="sv-SE" sz="1111" dirty="0">
              <a:solidFill>
                <a:prstClr val="black"/>
              </a:solidFill>
            </a:endParaRP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111" dirty="0">
                <a:solidFill>
                  <a:prstClr val="black"/>
                </a:solidFill>
              </a:rPr>
              <a:t>4. Definierat vilka resurser som krävs </a:t>
            </a:r>
            <a:br>
              <a:rPr lang="sv-SE" sz="1111" dirty="0">
                <a:solidFill>
                  <a:prstClr val="black"/>
                </a:solidFill>
              </a:rPr>
            </a:br>
            <a:r>
              <a:rPr lang="sv-SE" sz="1111" dirty="0">
                <a:solidFill>
                  <a:prstClr val="black"/>
                </a:solidFill>
              </a:rPr>
              <a:t>och börjat ge dessa till berörda			……..</a:t>
            </a:r>
          </a:p>
          <a:p>
            <a:pPr marL="272023" indent="-272023" defTabSz="483729">
              <a:spcBef>
                <a:spcPct val="0"/>
              </a:spcBef>
              <a:spcAft>
                <a:spcPct val="0"/>
              </a:spcAft>
              <a:buFontTx/>
              <a:buAutoNum type="arabicPeriod"/>
              <a:defRPr/>
            </a:pPr>
            <a:endParaRPr lang="sv-SE" sz="1111" dirty="0">
              <a:solidFill>
                <a:prstClr val="black"/>
              </a:solidFill>
            </a:endParaRP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111" dirty="0">
                <a:solidFill>
                  <a:prstClr val="black"/>
                </a:solidFill>
              </a:rPr>
              <a:t>5. Definierat vilka nya kunskaper som </a:t>
            </a:r>
            <a:br>
              <a:rPr lang="sv-SE" sz="1111" dirty="0">
                <a:solidFill>
                  <a:prstClr val="black"/>
                </a:solidFill>
              </a:rPr>
            </a:br>
            <a:r>
              <a:rPr lang="sv-SE" sz="1111" dirty="0">
                <a:solidFill>
                  <a:prstClr val="black"/>
                </a:solidFill>
              </a:rPr>
              <a:t>krävs och börjat utbilda berörda			……..</a:t>
            </a: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endParaRPr lang="sv-SE" sz="1111" dirty="0">
              <a:solidFill>
                <a:prstClr val="black"/>
              </a:solidFill>
            </a:endParaRP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111" dirty="0">
                <a:solidFill>
                  <a:prstClr val="black"/>
                </a:solidFill>
              </a:rPr>
              <a:t>6. Tagit fram plan för hur delaktighet ska </a:t>
            </a:r>
            <a:br>
              <a:rPr lang="sv-SE" sz="1111" dirty="0">
                <a:solidFill>
                  <a:prstClr val="black"/>
                </a:solidFill>
              </a:rPr>
            </a:br>
            <a:r>
              <a:rPr lang="sv-SE" sz="1111" dirty="0">
                <a:solidFill>
                  <a:prstClr val="black"/>
                </a:solidFill>
              </a:rPr>
              <a:t>skapas och planen har visat sig fungera		……..</a:t>
            </a: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endParaRPr lang="sv-SE" sz="1111" dirty="0">
              <a:solidFill>
                <a:prstClr val="black"/>
              </a:solidFill>
            </a:endParaRP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111" b="1" dirty="0" err="1">
                <a:solidFill>
                  <a:prstClr val="black"/>
                </a:solidFill>
              </a:rPr>
              <a:t>Sum</a:t>
            </a:r>
            <a:r>
              <a:rPr lang="sv-SE" sz="1111" b="1" dirty="0">
                <a:solidFill>
                  <a:prstClr val="black"/>
                </a:solidFill>
              </a:rPr>
              <a:t>: 						……...</a:t>
            </a:r>
          </a:p>
        </p:txBody>
      </p:sp>
      <p:sp>
        <p:nvSpPr>
          <p:cNvPr id="9" name="textruta 8"/>
          <p:cNvSpPr txBox="1"/>
          <p:nvPr/>
        </p:nvSpPr>
        <p:spPr>
          <a:xfrm>
            <a:off x="415449" y="542112"/>
            <a:ext cx="3855142" cy="482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269" b="1" i="1">
                <a:solidFill>
                  <a:prstClr val="black"/>
                </a:solidFill>
                <a:latin typeface="Gotham Book"/>
              </a:rPr>
              <a:t>Skala 1-10, 1 = ej gjort alls, 10 = helt klart</a:t>
            </a: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endParaRPr lang="sv-SE" sz="1269" i="1">
              <a:solidFill>
                <a:prstClr val="black"/>
              </a:solidFill>
              <a:latin typeface="Gotham Book"/>
            </a:endParaRPr>
          </a:p>
        </p:txBody>
      </p:sp>
      <p:sp>
        <p:nvSpPr>
          <p:cNvPr id="12" name="textruta 11"/>
          <p:cNvSpPr txBox="1"/>
          <p:nvPr/>
        </p:nvSpPr>
        <p:spPr>
          <a:xfrm>
            <a:off x="4614883" y="902717"/>
            <a:ext cx="3668602" cy="3706527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269" b="1" dirty="0">
                <a:solidFill>
                  <a:prstClr val="black"/>
                </a:solidFill>
              </a:rPr>
              <a:t>Individuella perspektivet</a:t>
            </a: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111" i="1" dirty="0">
                <a:solidFill>
                  <a:prstClr val="black"/>
                </a:solidFill>
              </a:rPr>
              <a:t> De berörda har…                                      		</a:t>
            </a:r>
            <a:r>
              <a:rPr lang="sv-SE" sz="1111" dirty="0">
                <a:solidFill>
                  <a:prstClr val="black"/>
                </a:solidFill>
              </a:rPr>
              <a:t>Poäng</a:t>
            </a:r>
            <a:br>
              <a:rPr lang="sv-SE" sz="1111" dirty="0">
                <a:solidFill>
                  <a:prstClr val="black"/>
                </a:solidFill>
              </a:rPr>
            </a:br>
            <a:endParaRPr lang="sv-SE" sz="1111" dirty="0">
              <a:solidFill>
                <a:prstClr val="black"/>
              </a:solidFill>
            </a:endParaRP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111" dirty="0">
                <a:solidFill>
                  <a:prstClr val="black"/>
                </a:solidFill>
              </a:rPr>
              <a:t>1. Känt att de fått delta i planeringen</a:t>
            </a:r>
            <a:br>
              <a:rPr lang="sv-SE" sz="1111" dirty="0">
                <a:solidFill>
                  <a:prstClr val="black"/>
                </a:solidFill>
              </a:rPr>
            </a:br>
            <a:r>
              <a:rPr lang="sv-SE" sz="1111" dirty="0">
                <a:solidFill>
                  <a:prstClr val="black"/>
                </a:solidFill>
              </a:rPr>
              <a:t>hur förändringen konkret ska gå till      		..……</a:t>
            </a:r>
          </a:p>
          <a:p>
            <a:pPr marL="272023" indent="-272023" defTabSz="483729">
              <a:spcBef>
                <a:spcPct val="0"/>
              </a:spcBef>
              <a:spcAft>
                <a:spcPct val="0"/>
              </a:spcAft>
              <a:buFontTx/>
              <a:buAutoNum type="arabicPeriod"/>
              <a:defRPr/>
            </a:pPr>
            <a:endParaRPr lang="sv-SE" sz="1111" dirty="0">
              <a:solidFill>
                <a:prstClr val="black"/>
              </a:solidFill>
            </a:endParaRP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111" dirty="0">
                <a:solidFill>
                  <a:prstClr val="black"/>
                </a:solidFill>
              </a:rPr>
              <a:t>2. En förståelse för hur deras roll</a:t>
            </a:r>
            <a:br>
              <a:rPr lang="sv-SE" sz="1111" dirty="0">
                <a:solidFill>
                  <a:prstClr val="black"/>
                </a:solidFill>
              </a:rPr>
            </a:br>
            <a:r>
              <a:rPr lang="sv-SE" sz="1111" dirty="0">
                <a:solidFill>
                  <a:prstClr val="black"/>
                </a:solidFill>
              </a:rPr>
              <a:t>kommer påverkas, vad som blir nytt		……..</a:t>
            </a:r>
          </a:p>
          <a:p>
            <a:pPr marL="272023" indent="-272023" defTabSz="483729">
              <a:spcBef>
                <a:spcPct val="0"/>
              </a:spcBef>
              <a:spcAft>
                <a:spcPct val="0"/>
              </a:spcAft>
              <a:buFontTx/>
              <a:buAutoNum type="arabicPeriod"/>
              <a:defRPr/>
            </a:pPr>
            <a:endParaRPr lang="sv-SE" sz="1111" dirty="0">
              <a:solidFill>
                <a:prstClr val="black"/>
              </a:solidFill>
            </a:endParaRP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111" dirty="0">
                <a:solidFill>
                  <a:prstClr val="black"/>
                </a:solidFill>
              </a:rPr>
              <a:t>3. Förståelse för sitt eget ansvar i </a:t>
            </a:r>
            <a:r>
              <a:rPr lang="sv-SE" sz="1111" dirty="0" err="1">
                <a:solidFill>
                  <a:prstClr val="black"/>
                </a:solidFill>
              </a:rPr>
              <a:t>förändr</a:t>
            </a:r>
            <a:r>
              <a:rPr lang="sv-SE" sz="1111" dirty="0">
                <a:solidFill>
                  <a:prstClr val="black"/>
                </a:solidFill>
              </a:rPr>
              <a:t>	.	……..</a:t>
            </a:r>
          </a:p>
          <a:p>
            <a:pPr marL="272023" indent="-272023" defTabSz="483729">
              <a:spcBef>
                <a:spcPct val="0"/>
              </a:spcBef>
              <a:spcAft>
                <a:spcPct val="0"/>
              </a:spcAft>
              <a:buFontTx/>
              <a:buAutoNum type="arabicPeriod"/>
              <a:defRPr/>
            </a:pPr>
            <a:endParaRPr lang="sv-SE" sz="1111" dirty="0">
              <a:solidFill>
                <a:prstClr val="black"/>
              </a:solidFill>
            </a:endParaRP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111" dirty="0">
                <a:solidFill>
                  <a:prstClr val="black"/>
                </a:solidFill>
              </a:rPr>
              <a:t>4. Tagit till sig den kunskap som krävs </a:t>
            </a:r>
            <a:br>
              <a:rPr lang="sv-SE" sz="1111" dirty="0">
                <a:solidFill>
                  <a:prstClr val="black"/>
                </a:solidFill>
              </a:rPr>
            </a:br>
            <a:r>
              <a:rPr lang="sv-SE" sz="1111" dirty="0">
                <a:solidFill>
                  <a:prstClr val="black"/>
                </a:solidFill>
              </a:rPr>
              <a:t>genom utbildning eller motsvarande		……..</a:t>
            </a:r>
          </a:p>
          <a:p>
            <a:pPr marL="272023" indent="-272023" defTabSz="483729">
              <a:spcBef>
                <a:spcPct val="0"/>
              </a:spcBef>
              <a:spcAft>
                <a:spcPct val="0"/>
              </a:spcAft>
              <a:buFontTx/>
              <a:buAutoNum type="arabicPeriod"/>
              <a:defRPr/>
            </a:pPr>
            <a:endParaRPr lang="sv-SE" sz="1111" dirty="0">
              <a:solidFill>
                <a:prstClr val="black"/>
              </a:solidFill>
            </a:endParaRP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111" dirty="0">
                <a:solidFill>
                  <a:prstClr val="black"/>
                </a:solidFill>
              </a:rPr>
              <a:t>5. Kommit igång och börjat öva eller </a:t>
            </a:r>
            <a:br>
              <a:rPr lang="sv-SE" sz="1111" dirty="0">
                <a:solidFill>
                  <a:prstClr val="black"/>
                </a:solidFill>
              </a:rPr>
            </a:br>
            <a:r>
              <a:rPr lang="sv-SE" sz="1111" dirty="0">
                <a:solidFill>
                  <a:prstClr val="black"/>
                </a:solidFill>
              </a:rPr>
              <a:t>prova på ”det nya”				……..</a:t>
            </a: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endParaRPr lang="sv-SE" sz="1111" dirty="0">
              <a:solidFill>
                <a:prstClr val="black"/>
              </a:solidFill>
            </a:endParaRP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111" dirty="0">
                <a:solidFill>
                  <a:prstClr val="black"/>
                </a:solidFill>
              </a:rPr>
              <a:t>6. Börjat att berätta och visa för andra</a:t>
            </a:r>
            <a:br>
              <a:rPr lang="sv-SE" sz="1111" dirty="0">
                <a:solidFill>
                  <a:prstClr val="black"/>
                </a:solidFill>
              </a:rPr>
            </a:br>
            <a:r>
              <a:rPr lang="sv-SE" sz="1111" dirty="0">
                <a:solidFill>
                  <a:prstClr val="black"/>
                </a:solidFill>
              </a:rPr>
              <a:t>hur förändringen ska gå till			……..</a:t>
            </a: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endParaRPr lang="sv-SE" sz="1111" dirty="0">
              <a:solidFill>
                <a:prstClr val="black"/>
              </a:solidFill>
            </a:endParaRPr>
          </a:p>
          <a:p>
            <a:pPr defTabSz="483729">
              <a:spcBef>
                <a:spcPct val="0"/>
              </a:spcBef>
              <a:spcAft>
                <a:spcPct val="0"/>
              </a:spcAft>
              <a:defRPr/>
            </a:pPr>
            <a:r>
              <a:rPr lang="sv-SE" sz="1111" b="1" dirty="0" err="1">
                <a:solidFill>
                  <a:prstClr val="black"/>
                </a:solidFill>
              </a:rPr>
              <a:t>Sum</a:t>
            </a:r>
            <a:r>
              <a:rPr lang="sv-SE" sz="1111" b="1" dirty="0">
                <a:solidFill>
                  <a:prstClr val="black"/>
                </a:solidFill>
              </a:rPr>
              <a:t>: 						……..</a:t>
            </a:r>
          </a:p>
        </p:txBody>
      </p:sp>
      <p:pic>
        <p:nvPicPr>
          <p:cNvPr id="10" name="Bildobjekt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0694" y="251960"/>
            <a:ext cx="1285824" cy="449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443088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ubrik 3"/>
          <p:cNvSpPr>
            <a:spLocks noGrp="1"/>
          </p:cNvSpPr>
          <p:nvPr>
            <p:ph type="title"/>
          </p:nvPr>
        </p:nvSpPr>
        <p:spPr>
          <a:xfrm>
            <a:off x="1212461" y="2619506"/>
            <a:ext cx="6868760" cy="826342"/>
          </a:xfrm>
        </p:spPr>
        <p:txBody>
          <a:bodyPr/>
          <a:lstStyle/>
          <a:p>
            <a:pPr algn="ctr"/>
            <a:r>
              <a:rPr lang="sv-SE">
                <a:solidFill>
                  <a:schemeClr val="bg1"/>
                </a:solidFill>
              </a:rPr>
              <a:t>Så når du ökad takt i förändringsarbetet</a:t>
            </a:r>
            <a:br>
              <a:rPr lang="sv-SE">
                <a:solidFill>
                  <a:schemeClr val="bg1"/>
                </a:solidFill>
              </a:rPr>
            </a:br>
            <a:br>
              <a:rPr lang="sv-SE">
                <a:solidFill>
                  <a:schemeClr val="bg1"/>
                </a:solidFill>
              </a:rPr>
            </a:br>
            <a:r>
              <a:rPr lang="sv-SE" sz="2060">
                <a:solidFill>
                  <a:schemeClr val="bg1"/>
                </a:solidFill>
              </a:rPr>
              <a:t>Stockholm 2018-08-28</a:t>
            </a:r>
            <a:endParaRPr lang="sv-SE">
              <a:solidFill>
                <a:schemeClr val="bg1"/>
              </a:solidFill>
            </a:endParaRPr>
          </a:p>
        </p:txBody>
      </p:sp>
      <p:sp>
        <p:nvSpPr>
          <p:cNvPr id="8" name="Rubrik 3"/>
          <p:cNvSpPr txBox="1"/>
          <p:nvPr/>
        </p:nvSpPr>
        <p:spPr>
          <a:xfrm>
            <a:off x="394226" y="11696"/>
            <a:ext cx="6207700" cy="891021"/>
          </a:xfrm>
          <a:prstGeom prst="rect">
            <a:avLst/>
          </a:prstGeom>
        </p:spPr>
        <p:txBody>
          <a:bodyPr vert="horz" lIns="96751" tIns="48375" rIns="96751" bIns="0" rtlCol="0" anchor="t" anchorCtr="0">
            <a:noAutofit/>
          </a:bodyPr>
          <a:lstStyle>
            <a:lvl1pPr marL="0" algn="l" defTabSz="534279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3943" b="0" i="0" kern="1200" baseline="0">
                <a:solidFill>
                  <a:schemeClr val="accent3"/>
                </a:solidFill>
                <a:latin typeface="Gotham-Book"/>
                <a:ea typeface="+mj-ea"/>
                <a:cs typeface="Gotham-Book"/>
              </a:defRPr>
            </a:lvl1pPr>
          </a:lstStyle>
          <a:p>
            <a:r>
              <a:rPr lang="sv-SE" sz="3128" dirty="0">
                <a:solidFill>
                  <a:schemeClr val="tx1"/>
                </a:solidFill>
              </a:rPr>
              <a:t>Skattning Agera</a:t>
            </a:r>
          </a:p>
        </p:txBody>
      </p:sp>
      <p:sp>
        <p:nvSpPr>
          <p:cNvPr id="2" name="textruta 1"/>
          <p:cNvSpPr txBox="1"/>
          <p:nvPr/>
        </p:nvSpPr>
        <p:spPr>
          <a:xfrm>
            <a:off x="654681" y="1043548"/>
            <a:ext cx="3668602" cy="3535583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sv-SE" sz="1269" b="1" dirty="0"/>
              <a:t>Organisatoriska perspektivet</a:t>
            </a:r>
          </a:p>
          <a:p>
            <a:r>
              <a:rPr lang="sv-SE" sz="1111" dirty="0"/>
              <a:t> </a:t>
            </a:r>
            <a:r>
              <a:rPr lang="sv-SE" sz="1111" i="1" dirty="0"/>
              <a:t>Ansvariga för förändringen har… </a:t>
            </a:r>
            <a:r>
              <a:rPr lang="sv-SE" sz="1111" dirty="0"/>
              <a:t>           		Poäng</a:t>
            </a:r>
            <a:br>
              <a:rPr lang="sv-SE" sz="1111" dirty="0"/>
            </a:br>
            <a:endParaRPr lang="sv-SE" sz="1111" dirty="0"/>
          </a:p>
          <a:p>
            <a:r>
              <a:rPr lang="sv-SE" sz="1111" dirty="0"/>
              <a:t>1. Etablerat forum och rutiner för att </a:t>
            </a:r>
            <a:br>
              <a:rPr lang="sv-SE" sz="1111" dirty="0"/>
            </a:br>
            <a:r>
              <a:rPr lang="sv-SE" sz="1111" dirty="0"/>
              <a:t>följa upp förändringsplanen		        	..……</a:t>
            </a:r>
          </a:p>
          <a:p>
            <a:pPr marL="272023" indent="-272023">
              <a:buAutoNum type="arabicPeriod"/>
            </a:pPr>
            <a:endParaRPr lang="sv-SE" sz="1111" dirty="0"/>
          </a:p>
          <a:p>
            <a:r>
              <a:rPr lang="sv-SE" sz="1111" dirty="0"/>
              <a:t>2. Uppvisat en god förmåga att sam-</a:t>
            </a:r>
            <a:br>
              <a:rPr lang="sv-SE" sz="1111" dirty="0"/>
            </a:br>
            <a:r>
              <a:rPr lang="sv-SE" sz="1111" dirty="0"/>
              <a:t>ordna aktiviteter över avd. gränser		……..</a:t>
            </a:r>
          </a:p>
          <a:p>
            <a:pPr marL="272023" indent="-272023">
              <a:buAutoNum type="arabicPeriod"/>
            </a:pPr>
            <a:endParaRPr lang="sv-SE" sz="1111" dirty="0"/>
          </a:p>
          <a:p>
            <a:r>
              <a:rPr lang="sv-SE" sz="1111" dirty="0"/>
              <a:t>3. Uppvisat en flexibel och </a:t>
            </a:r>
            <a:r>
              <a:rPr lang="sv-SE" sz="1111" dirty="0" err="1"/>
              <a:t>agil</a:t>
            </a:r>
            <a:r>
              <a:rPr lang="sv-SE" sz="1111" dirty="0"/>
              <a:t> förmåga</a:t>
            </a:r>
            <a:br>
              <a:rPr lang="sv-SE" sz="1111" dirty="0"/>
            </a:br>
            <a:r>
              <a:rPr lang="sv-SE" sz="1111" dirty="0"/>
              <a:t>i att justera förändringsplanen 			……..</a:t>
            </a:r>
          </a:p>
          <a:p>
            <a:pPr marL="272023" indent="-272023">
              <a:buAutoNum type="arabicPeriod"/>
            </a:pPr>
            <a:endParaRPr lang="sv-SE" sz="1111" dirty="0"/>
          </a:p>
          <a:p>
            <a:r>
              <a:rPr lang="sv-SE" sz="1111" dirty="0"/>
              <a:t>4. Definierat om och ev. på vilket sätt</a:t>
            </a:r>
            <a:br>
              <a:rPr lang="sv-SE" sz="1111" dirty="0"/>
            </a:br>
            <a:r>
              <a:rPr lang="sv-SE" sz="1111" dirty="0"/>
              <a:t>mer utbildning ska genomföras			……..</a:t>
            </a:r>
          </a:p>
          <a:p>
            <a:endParaRPr lang="sv-SE" sz="1111" dirty="0"/>
          </a:p>
          <a:p>
            <a:r>
              <a:rPr lang="sv-SE" sz="1111" dirty="0"/>
              <a:t>5. Skapat utrymme för att chefer och </a:t>
            </a:r>
            <a:br>
              <a:rPr lang="sv-SE" sz="1111" dirty="0"/>
            </a:br>
            <a:r>
              <a:rPr lang="sv-SE" sz="1111" dirty="0"/>
              <a:t>nyckelpersoner kan coacha andra		……..</a:t>
            </a:r>
          </a:p>
          <a:p>
            <a:endParaRPr lang="sv-SE" sz="1111" dirty="0"/>
          </a:p>
          <a:p>
            <a:endParaRPr lang="sv-SE" sz="1111" dirty="0"/>
          </a:p>
          <a:p>
            <a:r>
              <a:rPr lang="sv-SE" sz="1111" b="1" dirty="0" err="1"/>
              <a:t>Sum</a:t>
            </a:r>
            <a:r>
              <a:rPr lang="sv-SE" sz="1111" b="1" dirty="0"/>
              <a:t>: 						……...</a:t>
            </a:r>
          </a:p>
        </p:txBody>
      </p:sp>
      <p:sp>
        <p:nvSpPr>
          <p:cNvPr id="9" name="textruta 8"/>
          <p:cNvSpPr txBox="1"/>
          <p:nvPr/>
        </p:nvSpPr>
        <p:spPr>
          <a:xfrm>
            <a:off x="415449" y="542112"/>
            <a:ext cx="3855142" cy="482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269" b="1" i="1"/>
              <a:t>Skala 1-10, 1 = ej gjort alls, 10 = helt klart</a:t>
            </a:r>
          </a:p>
          <a:p>
            <a:endParaRPr lang="sv-SE" sz="1269" i="1"/>
          </a:p>
        </p:txBody>
      </p:sp>
      <p:sp>
        <p:nvSpPr>
          <p:cNvPr id="12" name="textruta 11"/>
          <p:cNvSpPr txBox="1"/>
          <p:nvPr/>
        </p:nvSpPr>
        <p:spPr>
          <a:xfrm>
            <a:off x="4646840" y="1043547"/>
            <a:ext cx="3668602" cy="3535583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sv-SE" sz="1269" b="1" dirty="0"/>
              <a:t>Individuella perspektivet</a:t>
            </a:r>
          </a:p>
          <a:p>
            <a:r>
              <a:rPr lang="sv-SE" sz="1111" i="1" dirty="0"/>
              <a:t> De berörda har…                                      		</a:t>
            </a:r>
            <a:r>
              <a:rPr lang="sv-SE" sz="1111" dirty="0"/>
              <a:t>Poäng</a:t>
            </a:r>
            <a:br>
              <a:rPr lang="sv-SE" sz="1111" dirty="0"/>
            </a:br>
            <a:endParaRPr lang="sv-SE" sz="1111" dirty="0"/>
          </a:p>
          <a:p>
            <a:r>
              <a:rPr lang="sv-SE" sz="1111" dirty="0"/>
              <a:t>1. Tydliga förebilder som visar vägen</a:t>
            </a:r>
            <a:br>
              <a:rPr lang="sv-SE" sz="1111" dirty="0"/>
            </a:br>
            <a:r>
              <a:rPr lang="sv-SE" sz="1111" dirty="0"/>
              <a:t>i egen handling      				..……</a:t>
            </a:r>
          </a:p>
          <a:p>
            <a:pPr marL="272023" indent="-272023">
              <a:buAutoNum type="arabicPeriod"/>
            </a:pPr>
            <a:endParaRPr lang="sv-SE" sz="1111" dirty="0"/>
          </a:p>
          <a:p>
            <a:r>
              <a:rPr lang="sv-SE" sz="1111" dirty="0"/>
              <a:t>2. Fått utrymme att ventilera sin </a:t>
            </a:r>
            <a:br>
              <a:rPr lang="sv-SE" sz="1111" dirty="0"/>
            </a:br>
            <a:r>
              <a:rPr lang="sv-SE" sz="1111" dirty="0"/>
              <a:t>frustration och känner sig lyssnad på		……..</a:t>
            </a:r>
          </a:p>
          <a:p>
            <a:pPr marL="272023" indent="-272023">
              <a:buAutoNum type="arabicPeriod"/>
            </a:pPr>
            <a:endParaRPr lang="sv-SE" sz="1111" dirty="0"/>
          </a:p>
          <a:p>
            <a:r>
              <a:rPr lang="sv-SE" sz="1111" dirty="0"/>
              <a:t>3. Goda möjligheter att bli coachade i</a:t>
            </a:r>
            <a:br>
              <a:rPr lang="sv-SE" sz="1111" dirty="0"/>
            </a:br>
            <a:r>
              <a:rPr lang="sv-SE" sz="1111" dirty="0"/>
              <a:t>att genomföra förändring/nya arbetssätt	……..</a:t>
            </a:r>
          </a:p>
          <a:p>
            <a:pPr marL="272023" indent="-272023">
              <a:buAutoNum type="arabicPeriod"/>
            </a:pPr>
            <a:endParaRPr lang="sv-SE" sz="1111" dirty="0"/>
          </a:p>
          <a:p>
            <a:r>
              <a:rPr lang="sv-SE" sz="1111" dirty="0"/>
              <a:t>4. Fått tät och personlig feedback, </a:t>
            </a:r>
            <a:br>
              <a:rPr lang="sv-SE" sz="1111" dirty="0"/>
            </a:br>
            <a:r>
              <a:rPr lang="sv-SE" sz="1111" dirty="0"/>
              <a:t>både positiv och utvecklande			……..</a:t>
            </a:r>
          </a:p>
          <a:p>
            <a:pPr marL="272023" indent="-272023">
              <a:buAutoNum type="arabicPeriod"/>
            </a:pPr>
            <a:endParaRPr lang="sv-SE" sz="1111" dirty="0"/>
          </a:p>
          <a:p>
            <a:r>
              <a:rPr lang="sv-SE" sz="1111" dirty="0"/>
              <a:t>5. Känner ökad motivation till förändringen, </a:t>
            </a:r>
            <a:br>
              <a:rPr lang="sv-SE" sz="1111" dirty="0"/>
            </a:br>
            <a:r>
              <a:rPr lang="sv-SE" sz="1111" dirty="0"/>
              <a:t>är aktiva i att få med dem som tvekar		……..</a:t>
            </a:r>
          </a:p>
          <a:p>
            <a:endParaRPr lang="sv-SE" sz="1111" dirty="0"/>
          </a:p>
          <a:p>
            <a:endParaRPr lang="sv-SE" sz="1111" dirty="0"/>
          </a:p>
          <a:p>
            <a:r>
              <a:rPr lang="sv-SE" sz="1111" b="1" dirty="0" err="1"/>
              <a:t>Sum</a:t>
            </a:r>
            <a:r>
              <a:rPr lang="sv-SE" sz="1111" b="1" dirty="0"/>
              <a:t>: 						……...</a:t>
            </a:r>
          </a:p>
        </p:txBody>
      </p:sp>
      <p:pic>
        <p:nvPicPr>
          <p:cNvPr id="10" name="Bildobjekt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0694" y="251960"/>
            <a:ext cx="1285824" cy="449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308044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ubrik 3"/>
          <p:cNvSpPr>
            <a:spLocks noGrp="1"/>
          </p:cNvSpPr>
          <p:nvPr>
            <p:ph type="title"/>
          </p:nvPr>
        </p:nvSpPr>
        <p:spPr>
          <a:xfrm>
            <a:off x="1212461" y="2619506"/>
            <a:ext cx="6868760" cy="826342"/>
          </a:xfrm>
        </p:spPr>
        <p:txBody>
          <a:bodyPr/>
          <a:lstStyle/>
          <a:p>
            <a:pPr algn="ctr"/>
            <a:r>
              <a:rPr lang="sv-SE">
                <a:solidFill>
                  <a:schemeClr val="bg1"/>
                </a:solidFill>
              </a:rPr>
              <a:t>Så når du ökad takt i förändringsarbetet</a:t>
            </a:r>
            <a:br>
              <a:rPr lang="sv-SE">
                <a:solidFill>
                  <a:schemeClr val="bg1"/>
                </a:solidFill>
              </a:rPr>
            </a:br>
            <a:br>
              <a:rPr lang="sv-SE">
                <a:solidFill>
                  <a:schemeClr val="bg1"/>
                </a:solidFill>
              </a:rPr>
            </a:br>
            <a:r>
              <a:rPr lang="sv-SE" sz="2060">
                <a:solidFill>
                  <a:schemeClr val="bg1"/>
                </a:solidFill>
              </a:rPr>
              <a:t>Stockholm 2018-08-28</a:t>
            </a:r>
            <a:endParaRPr lang="sv-SE">
              <a:solidFill>
                <a:schemeClr val="bg1"/>
              </a:solidFill>
            </a:endParaRPr>
          </a:p>
        </p:txBody>
      </p:sp>
      <p:sp>
        <p:nvSpPr>
          <p:cNvPr id="8" name="Rubrik 3"/>
          <p:cNvSpPr txBox="1"/>
          <p:nvPr/>
        </p:nvSpPr>
        <p:spPr>
          <a:xfrm>
            <a:off x="394226" y="11696"/>
            <a:ext cx="6207700" cy="891021"/>
          </a:xfrm>
          <a:prstGeom prst="rect">
            <a:avLst/>
          </a:prstGeom>
        </p:spPr>
        <p:txBody>
          <a:bodyPr vert="horz" lIns="96751" tIns="48375" rIns="96751" bIns="0" rtlCol="0" anchor="t" anchorCtr="0">
            <a:noAutofit/>
          </a:bodyPr>
          <a:lstStyle>
            <a:lvl1pPr marL="0" algn="l" defTabSz="534279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3943" b="0" i="0" kern="1200" baseline="0">
                <a:solidFill>
                  <a:schemeClr val="accent3"/>
                </a:solidFill>
                <a:latin typeface="Gotham-Book"/>
                <a:ea typeface="+mj-ea"/>
                <a:cs typeface="Gotham-Book"/>
              </a:defRPr>
            </a:lvl1pPr>
          </a:lstStyle>
          <a:p>
            <a:r>
              <a:rPr lang="sv-SE" sz="3128" dirty="0">
                <a:solidFill>
                  <a:schemeClr val="tx1"/>
                </a:solidFill>
              </a:rPr>
              <a:t>Skattning Befästa</a:t>
            </a:r>
          </a:p>
        </p:txBody>
      </p:sp>
      <p:sp>
        <p:nvSpPr>
          <p:cNvPr id="2" name="textruta 1"/>
          <p:cNvSpPr txBox="1"/>
          <p:nvPr/>
        </p:nvSpPr>
        <p:spPr>
          <a:xfrm>
            <a:off x="654681" y="1043548"/>
            <a:ext cx="3668602" cy="3535583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sv-SE" sz="1269" b="1" dirty="0"/>
              <a:t>Organisatoriska perspektivet</a:t>
            </a:r>
          </a:p>
          <a:p>
            <a:r>
              <a:rPr lang="sv-SE" sz="1111" dirty="0"/>
              <a:t> </a:t>
            </a:r>
            <a:r>
              <a:rPr lang="sv-SE" sz="1111" i="1" dirty="0"/>
              <a:t>Ansvariga för förändringen har… </a:t>
            </a:r>
            <a:r>
              <a:rPr lang="sv-SE" sz="1111" dirty="0"/>
              <a:t>           		Poäng</a:t>
            </a:r>
            <a:br>
              <a:rPr lang="sv-SE" sz="1111" dirty="0"/>
            </a:br>
            <a:endParaRPr lang="sv-SE" sz="1111" dirty="0"/>
          </a:p>
          <a:p>
            <a:r>
              <a:rPr lang="sv-SE" sz="1111" dirty="0"/>
              <a:t>1. Etablerat forum och rutiner </a:t>
            </a:r>
          </a:p>
          <a:p>
            <a:r>
              <a:rPr lang="sv-SE" sz="1111" dirty="0"/>
              <a:t>för att utvärdera effekten        	                   	..……</a:t>
            </a:r>
          </a:p>
          <a:p>
            <a:pPr marL="272023" indent="-272023">
              <a:buAutoNum type="arabicPeriod"/>
            </a:pPr>
            <a:endParaRPr lang="sv-SE" sz="1111" dirty="0"/>
          </a:p>
          <a:p>
            <a:r>
              <a:rPr lang="sv-SE" sz="1111" dirty="0"/>
              <a:t>2. En god förmåga att </a:t>
            </a:r>
            <a:r>
              <a:rPr lang="sv-SE" sz="1111" i="1" dirty="0"/>
              <a:t>kommunicera</a:t>
            </a:r>
            <a:br>
              <a:rPr lang="sv-SE" sz="1111" dirty="0"/>
            </a:br>
            <a:r>
              <a:rPr lang="sv-SE" sz="1111" dirty="0"/>
              <a:t>resultat och effekt så att berörda förstår	……..</a:t>
            </a:r>
          </a:p>
          <a:p>
            <a:pPr marL="272023" indent="-272023">
              <a:buAutoNum type="arabicPeriod"/>
            </a:pPr>
            <a:endParaRPr lang="sv-SE" sz="1111" dirty="0"/>
          </a:p>
          <a:p>
            <a:r>
              <a:rPr lang="sv-SE" sz="1111" dirty="0"/>
              <a:t>3. Bevisat att de är lyhörda för </a:t>
            </a:r>
            <a:r>
              <a:rPr lang="sv-SE" sz="1111" dirty="0" err="1"/>
              <a:t>för</a:t>
            </a:r>
            <a:r>
              <a:rPr lang="sv-SE" sz="1111" dirty="0"/>
              <a:t>-</a:t>
            </a:r>
          </a:p>
          <a:p>
            <a:r>
              <a:rPr lang="sv-SE" sz="1111" dirty="0"/>
              <a:t>bättringsförslag och justerar planen		……..</a:t>
            </a:r>
          </a:p>
          <a:p>
            <a:pPr marL="272023" indent="-272023">
              <a:buAutoNum type="arabicPeriod"/>
            </a:pPr>
            <a:endParaRPr lang="sv-SE" sz="1111" dirty="0"/>
          </a:p>
          <a:p>
            <a:r>
              <a:rPr lang="sv-SE" sz="1111" dirty="0"/>
              <a:t>4. Skapat utrymme för att fira framgångar	……..</a:t>
            </a:r>
          </a:p>
          <a:p>
            <a:endParaRPr lang="sv-SE" sz="1111" dirty="0"/>
          </a:p>
          <a:p>
            <a:r>
              <a:rPr lang="sv-SE" sz="1111" dirty="0"/>
              <a:t>5. Etablerat forum för andra att dela med</a:t>
            </a:r>
            <a:br>
              <a:rPr lang="sv-SE" sz="1111" dirty="0"/>
            </a:br>
            <a:r>
              <a:rPr lang="sv-SE" sz="1111" dirty="0"/>
              <a:t>sig av lärdomar och kunna påverka </a:t>
            </a:r>
            <a:br>
              <a:rPr lang="sv-SE" sz="1111" dirty="0"/>
            </a:br>
            <a:r>
              <a:rPr lang="sv-SE" sz="1111" dirty="0"/>
              <a:t>planen/vägen framåt				……..</a:t>
            </a:r>
          </a:p>
          <a:p>
            <a:endParaRPr lang="sv-SE" sz="1111" dirty="0"/>
          </a:p>
          <a:p>
            <a:endParaRPr lang="sv-SE" sz="1111" dirty="0"/>
          </a:p>
          <a:p>
            <a:r>
              <a:rPr lang="sv-SE" sz="1111" b="1" dirty="0" err="1"/>
              <a:t>Sum</a:t>
            </a:r>
            <a:r>
              <a:rPr lang="sv-SE" sz="1111" b="1" dirty="0"/>
              <a:t>: 						……...</a:t>
            </a:r>
          </a:p>
        </p:txBody>
      </p:sp>
      <p:sp>
        <p:nvSpPr>
          <p:cNvPr id="9" name="textruta 8"/>
          <p:cNvSpPr txBox="1"/>
          <p:nvPr/>
        </p:nvSpPr>
        <p:spPr>
          <a:xfrm>
            <a:off x="415449" y="542112"/>
            <a:ext cx="3855142" cy="482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269" b="1" i="1"/>
              <a:t>Skala 1-10, 1 = ej gjort alls, 10 = helt klart</a:t>
            </a:r>
          </a:p>
          <a:p>
            <a:endParaRPr lang="sv-SE" sz="1269" i="1"/>
          </a:p>
        </p:txBody>
      </p:sp>
      <p:sp>
        <p:nvSpPr>
          <p:cNvPr id="12" name="textruta 11"/>
          <p:cNvSpPr txBox="1"/>
          <p:nvPr/>
        </p:nvSpPr>
        <p:spPr>
          <a:xfrm>
            <a:off x="4646840" y="1043547"/>
            <a:ext cx="3668602" cy="3706527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sv-SE" sz="1269" b="1" dirty="0"/>
              <a:t>Individuella perspektivet</a:t>
            </a:r>
          </a:p>
          <a:p>
            <a:r>
              <a:rPr lang="sv-SE" sz="1111" i="1" dirty="0"/>
              <a:t> De berörda känner…                                      		</a:t>
            </a:r>
            <a:r>
              <a:rPr lang="sv-SE" sz="1111" dirty="0"/>
              <a:t>Poäng</a:t>
            </a:r>
            <a:br>
              <a:rPr lang="sv-SE" sz="1111" dirty="0"/>
            </a:br>
            <a:endParaRPr lang="sv-SE" sz="1111" dirty="0"/>
          </a:p>
          <a:p>
            <a:r>
              <a:rPr lang="sv-SE" sz="1111" dirty="0"/>
              <a:t>1. Trygghet och stolthet i att </a:t>
            </a:r>
            <a:r>
              <a:rPr lang="sv-SE" sz="1111" i="1" dirty="0"/>
              <a:t>själv </a:t>
            </a:r>
            <a:br>
              <a:rPr lang="sv-SE" sz="1111" dirty="0"/>
            </a:br>
            <a:r>
              <a:rPr lang="sv-SE" sz="1111" dirty="0"/>
              <a:t>klara av nya arbetssätt				..……</a:t>
            </a:r>
          </a:p>
          <a:p>
            <a:pPr marL="272023" indent="-272023">
              <a:buAutoNum type="arabicPeriod"/>
            </a:pPr>
            <a:endParaRPr lang="sv-SE" sz="1111" dirty="0"/>
          </a:p>
          <a:p>
            <a:r>
              <a:rPr lang="sv-SE" sz="1111" dirty="0"/>
              <a:t>2. Trygghet och stolthet i att </a:t>
            </a:r>
            <a:br>
              <a:rPr lang="sv-SE" sz="1111" dirty="0"/>
            </a:br>
            <a:r>
              <a:rPr lang="sv-SE" sz="1111" i="1" dirty="0"/>
              <a:t>organisationen </a:t>
            </a:r>
            <a:r>
              <a:rPr lang="sv-SE" sz="1111" dirty="0"/>
              <a:t>genomför förändringen		……..</a:t>
            </a:r>
          </a:p>
          <a:p>
            <a:pPr marL="272023" indent="-272023">
              <a:buAutoNum type="arabicPeriod"/>
            </a:pPr>
            <a:endParaRPr lang="sv-SE" sz="1111" dirty="0"/>
          </a:p>
          <a:p>
            <a:r>
              <a:rPr lang="sv-SE" sz="1111" dirty="0"/>
              <a:t>3. Att de, på riktigt, fått möjlighet</a:t>
            </a:r>
            <a:br>
              <a:rPr lang="sv-SE" sz="1111" dirty="0"/>
            </a:br>
            <a:r>
              <a:rPr lang="sv-SE" sz="1111" dirty="0"/>
              <a:t>att bidra med förbättringsförslag 		……..</a:t>
            </a:r>
          </a:p>
          <a:p>
            <a:pPr marL="272023" indent="-272023">
              <a:buAutoNum type="arabicPeriod"/>
            </a:pPr>
            <a:endParaRPr lang="sv-SE" sz="1111" dirty="0"/>
          </a:p>
          <a:p>
            <a:r>
              <a:rPr lang="sv-SE" sz="1111" dirty="0"/>
              <a:t>4. Att nya beteenden och arbetssätt</a:t>
            </a:r>
            <a:br>
              <a:rPr lang="sv-SE" sz="1111" dirty="0"/>
            </a:br>
            <a:r>
              <a:rPr lang="sv-SE" sz="1111" dirty="0"/>
              <a:t>övergått till att bli vanor			……..</a:t>
            </a:r>
          </a:p>
          <a:p>
            <a:pPr marL="272023" indent="-272023">
              <a:buAutoNum type="arabicPeriod"/>
            </a:pPr>
            <a:endParaRPr lang="sv-SE" sz="1111" dirty="0"/>
          </a:p>
          <a:p>
            <a:r>
              <a:rPr lang="sv-SE" sz="1111" dirty="0"/>
              <a:t>5. Sig redo för (ej förändringströtta) </a:t>
            </a:r>
            <a:br>
              <a:rPr lang="sv-SE" sz="1111" dirty="0"/>
            </a:br>
            <a:r>
              <a:rPr lang="sv-SE" sz="1111" dirty="0"/>
              <a:t>att ta i tu med kommande förändringar 	……..</a:t>
            </a:r>
          </a:p>
          <a:p>
            <a:endParaRPr lang="sv-SE" sz="1111" dirty="0"/>
          </a:p>
          <a:p>
            <a:endParaRPr lang="sv-SE" sz="1111" dirty="0"/>
          </a:p>
          <a:p>
            <a:endParaRPr lang="sv-SE" sz="1111" dirty="0"/>
          </a:p>
          <a:p>
            <a:r>
              <a:rPr lang="sv-SE" sz="1111" b="1" dirty="0" err="1"/>
              <a:t>Sum</a:t>
            </a:r>
            <a:r>
              <a:rPr lang="sv-SE" sz="1111" b="1" dirty="0"/>
              <a:t>: 						……...</a:t>
            </a:r>
          </a:p>
        </p:txBody>
      </p:sp>
      <p:pic>
        <p:nvPicPr>
          <p:cNvPr id="10" name="Bildobjekt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0694" y="251960"/>
            <a:ext cx="1285824" cy="449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903285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16_9_Presentation">
  <a:themeElements>
    <a:clrScheme name="Region Blekinge">
      <a:dk1>
        <a:sysClr val="windowText" lastClr="000000"/>
      </a:dk1>
      <a:lt1>
        <a:sysClr val="window" lastClr="FFFFFF"/>
      </a:lt1>
      <a:dk2>
        <a:srgbClr val="003D7C"/>
      </a:dk2>
      <a:lt2>
        <a:srgbClr val="FFFFFF"/>
      </a:lt2>
      <a:accent1>
        <a:srgbClr val="00A6E2"/>
      </a:accent1>
      <a:accent2>
        <a:srgbClr val="003D7C"/>
      </a:accent2>
      <a:accent3>
        <a:srgbClr val="98C21D"/>
      </a:accent3>
      <a:accent4>
        <a:srgbClr val="2D934F"/>
      </a:accent4>
      <a:accent5>
        <a:srgbClr val="D7007F"/>
      </a:accent5>
      <a:accent6>
        <a:srgbClr val="F18700"/>
      </a:accent6>
      <a:hlink>
        <a:srgbClr val="6E368C"/>
      </a:hlink>
      <a:folHlink>
        <a:srgbClr val="E31836"/>
      </a:folHlink>
    </a:clrScheme>
    <a:fontScheme name="Corbel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ank.potx" id="{3A6B94AB-9AC6-493E-B36B-B750673A9344}" vid="{6AD9B554-5742-433C-BC9E-516D400D9258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A27ED78B4867F4BBDC0A4F1B3669B0E" ma:contentTypeVersion="1" ma:contentTypeDescription="Skapa ett nytt dokument." ma:contentTypeScope="" ma:versionID="045d4ebd1f1d191093f422a57c751351">
  <xsd:schema xmlns:xsd="http://www.w3.org/2001/XMLSchema" xmlns:xs="http://www.w3.org/2001/XMLSchema" xmlns:p="http://schemas.microsoft.com/office/2006/metadata/properties" xmlns:ns2="001765b0-6213-4853-a53c-6f8706b365b3" targetNamespace="http://schemas.microsoft.com/office/2006/metadata/properties" ma:root="true" ma:fieldsID="4564432af5fcf0b6961777c4925ac02c" ns2:_="">
    <xsd:import namespace="001765b0-6213-4853-a53c-6f8706b365b3"/>
    <xsd:element name="properties">
      <xsd:complexType>
        <xsd:sequence>
          <xsd:element name="documentManagement">
            <xsd:complexType>
              <xsd:all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1765b0-6213-4853-a53c-6f8706b365b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Dela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ehållstyp"/>
        <xsd:element ref="dc:title" minOccurs="0" maxOccurs="1" ma:index="4" ma:displayName="Rubri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8BAFCCF-0321-4AE2-9503-E6FF242F6E4B}"/>
</file>

<file path=customXml/itemProps2.xml><?xml version="1.0" encoding="utf-8"?>
<ds:datastoreItem xmlns:ds="http://schemas.openxmlformats.org/officeDocument/2006/customXml" ds:itemID="{7D3CD840-4E5A-4687-B604-35570E8339FC}">
  <ds:schemaRefs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purl.org/dc/dcmitype/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0b0a7a27-f4b8-40b3-90f1-16628d9202fb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3194AFAC-5B16-4310-8C56-9F4A678C5A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8</TotalTime>
  <Words>1024</Words>
  <Application>Microsoft Office PowerPoint</Application>
  <PresentationFormat>Bildspel på skärmen (16:9)</PresentationFormat>
  <Paragraphs>137</Paragraphs>
  <Slides>5</Slides>
  <Notes>4</Notes>
  <HiddenSlides>0</HiddenSlides>
  <MMClips>0</MMClips>
  <ScaleCrop>false</ScaleCrop>
  <HeadingPairs>
    <vt:vector size="6" baseType="variant">
      <vt:variant>
        <vt:lpstr>Använt teckensnitt</vt:lpstr>
      </vt:variant>
      <vt:variant>
        <vt:i4>5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5</vt:i4>
      </vt:variant>
    </vt:vector>
  </HeadingPairs>
  <TitlesOfParts>
    <vt:vector size="11" baseType="lpstr">
      <vt:lpstr>Arial</vt:lpstr>
      <vt:lpstr>Calibri</vt:lpstr>
      <vt:lpstr>Corbel</vt:lpstr>
      <vt:lpstr>Gotham Book</vt:lpstr>
      <vt:lpstr>Gotham-Book</vt:lpstr>
      <vt:lpstr>16_9_Presentation</vt:lpstr>
      <vt:lpstr>Skattning IFAB per steg</vt:lpstr>
      <vt:lpstr>Så når du ökad takt i förändringsarbetet  Stockholm 2018-08-28</vt:lpstr>
      <vt:lpstr>Så når du ökad takt i förändringsarbetet  Stockholm 2018-08-28</vt:lpstr>
      <vt:lpstr>Så når du ökad takt i förändringsarbetet  Stockholm 2018-08-28</vt:lpstr>
      <vt:lpstr>Så når du ökad takt i förändringsarbetet  Stockholm 2018-08-28</vt:lpstr>
    </vt:vector>
  </TitlesOfParts>
  <Company>Landstinget Blekinge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Skattning IFAB per steg</dc:title>
  <dc:creator>Brockhagen, Fredrik</dc:creator>
  <cp:lastModifiedBy>Apelman, Inga-Lisa</cp:lastModifiedBy>
  <cp:revision>3</cp:revision>
  <dcterms:created xsi:type="dcterms:W3CDTF">2020-04-30T07:23:03Z</dcterms:created>
  <dcterms:modified xsi:type="dcterms:W3CDTF">2021-02-26T15:57:52Z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pråk">
    <vt:lpwstr>Svenska (Sverige)</vt:lpwstr>
  </property>
  <property fmtid="{D5CDD505-2E9C-101B-9397-08002B2CF9AE}" pid="3" name="MSIP_Label_fbac6341-7359-42b1-877b-46cac6ea067b_Enabled">
    <vt:lpwstr>True</vt:lpwstr>
  </property>
  <property fmtid="{D5CDD505-2E9C-101B-9397-08002B2CF9AE}" pid="4" name="MSIP_Label_fbac6341-7359-42b1-877b-46cac6ea067b_SiteId">
    <vt:lpwstr>b864d79d-1d58-48a3-b396-10684dbf5445</vt:lpwstr>
  </property>
  <property fmtid="{D5CDD505-2E9C-101B-9397-08002B2CF9AE}" pid="5" name="MSIP_Label_fbac6341-7359-42b1-877b-46cac6ea067b_Owner">
    <vt:lpwstr>fredrik.brockhagen@regionblekinge.se</vt:lpwstr>
  </property>
  <property fmtid="{D5CDD505-2E9C-101B-9397-08002B2CF9AE}" pid="6" name="MSIP_Label_fbac6341-7359-42b1-877b-46cac6ea067b_SetDate">
    <vt:lpwstr>2020-04-30T07:23:16.3911895Z</vt:lpwstr>
  </property>
  <property fmtid="{D5CDD505-2E9C-101B-9397-08002B2CF9AE}" pid="7" name="MSIP_Label_fbac6341-7359-42b1-877b-46cac6ea067b_Name">
    <vt:lpwstr>Intern</vt:lpwstr>
  </property>
  <property fmtid="{D5CDD505-2E9C-101B-9397-08002B2CF9AE}" pid="8" name="MSIP_Label_fbac6341-7359-42b1-877b-46cac6ea067b_Application">
    <vt:lpwstr>Microsoft Azure Information Protection</vt:lpwstr>
  </property>
  <property fmtid="{D5CDD505-2E9C-101B-9397-08002B2CF9AE}" pid="9" name="MSIP_Label_fbac6341-7359-42b1-877b-46cac6ea067b_ActionId">
    <vt:lpwstr>3d40bb71-c477-4904-9a63-1807a34900f1</vt:lpwstr>
  </property>
  <property fmtid="{D5CDD505-2E9C-101B-9397-08002B2CF9AE}" pid="10" name="MSIP_Label_fbac6341-7359-42b1-877b-46cac6ea067b_Extended_MSFT_Method">
    <vt:lpwstr>Automatic</vt:lpwstr>
  </property>
  <property fmtid="{D5CDD505-2E9C-101B-9397-08002B2CF9AE}" pid="11" name="Sensitivity">
    <vt:lpwstr>Intern</vt:lpwstr>
  </property>
  <property fmtid="{D5CDD505-2E9C-101B-9397-08002B2CF9AE}" pid="12" name="ContentTypeId">
    <vt:lpwstr>0x010100BA27ED78B4867F4BBDC0A4F1B3669B0E</vt:lpwstr>
  </property>
</Properties>
</file>